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7"/>
  </p:notesMasterIdLst>
  <p:sldIdLst>
    <p:sldId id="256" r:id="rId2"/>
    <p:sldId id="257" r:id="rId3"/>
    <p:sldId id="260" r:id="rId4"/>
    <p:sldId id="258" r:id="rId5"/>
    <p:sldId id="259" r:id="rId6"/>
    <p:sldId id="263" r:id="rId7"/>
    <p:sldId id="290" r:id="rId8"/>
    <p:sldId id="342" r:id="rId9"/>
    <p:sldId id="343" r:id="rId10"/>
    <p:sldId id="345" r:id="rId11"/>
    <p:sldId id="380" r:id="rId12"/>
    <p:sldId id="261" r:id="rId13"/>
    <p:sldId id="309" r:id="rId14"/>
    <p:sldId id="324" r:id="rId15"/>
    <p:sldId id="267" r:id="rId16"/>
    <p:sldId id="291" r:id="rId17"/>
    <p:sldId id="295" r:id="rId18"/>
    <p:sldId id="292" r:id="rId19"/>
    <p:sldId id="293" r:id="rId20"/>
    <p:sldId id="294" r:id="rId21"/>
    <p:sldId id="297" r:id="rId22"/>
    <p:sldId id="298" r:id="rId23"/>
    <p:sldId id="299" r:id="rId24"/>
    <p:sldId id="300" r:id="rId25"/>
    <p:sldId id="301" r:id="rId26"/>
    <p:sldId id="302" r:id="rId27"/>
    <p:sldId id="306" r:id="rId28"/>
    <p:sldId id="307" r:id="rId29"/>
    <p:sldId id="366" r:id="rId30"/>
    <p:sldId id="367" r:id="rId31"/>
    <p:sldId id="371" r:id="rId32"/>
    <p:sldId id="372" r:id="rId33"/>
    <p:sldId id="373" r:id="rId34"/>
    <p:sldId id="374" r:id="rId35"/>
    <p:sldId id="375" r:id="rId36"/>
    <p:sldId id="325" r:id="rId37"/>
    <p:sldId id="326" r:id="rId38"/>
    <p:sldId id="327" r:id="rId39"/>
    <p:sldId id="378" r:id="rId40"/>
    <p:sldId id="379" r:id="rId41"/>
    <p:sldId id="410" r:id="rId42"/>
    <p:sldId id="411" r:id="rId43"/>
    <p:sldId id="412" r:id="rId44"/>
    <p:sldId id="413" r:id="rId45"/>
    <p:sldId id="414"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1"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p:scale>
          <a:sx n="69" d="100"/>
          <a:sy n="69" d="100"/>
        </p:scale>
        <p:origin x="1200" y="100"/>
      </p:cViewPr>
      <p:guideLst>
        <p:guide orient="horz" pos="2161"/>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0.png>
</file>

<file path=ppt/media/image21.jpeg>
</file>

<file path=ppt/media/image22.png>
</file>

<file path=ppt/media/image23.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D49CD5-1FB1-408B-82E1-96E721378BAF}" type="datetimeFigureOut">
              <a:rPr lang="en-US" smtClean="0"/>
              <a:t>10/8/2025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5DEAB1C-6488-4F4E-AE3E-B49B9980B25B}"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15</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24</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25</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26</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27</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28</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29</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30</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3"/>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36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16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17</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18</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19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20</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21</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22</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5DEAB1C-6488-4F4E-AE3E-B49B9980B25B}" type="slidenum">
              <a:rPr lang="en-US" smtClean="0"/>
              <a:t>23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10/8/2025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t>10/8/2025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t>10/8/2025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10/8/2025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10/8/2025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1D8BD707-D9CF-40AE-B4C6-C98DA3205C09}" type="datetimeFigureOut">
              <a:rPr lang="en-US" smtClean="0"/>
              <a:t>10/8/2025</a:t>
            </a:fld>
            <a:endParaRPr lang="en-US"/>
          </a:p>
        </p:txBody>
      </p:sp>
      <p:sp>
        <p:nvSpPr>
          <p:cNvPr id="9" name="Slide Number Placeholder 8"/>
          <p:cNvSpPr>
            <a:spLocks noGrp="1"/>
          </p:cNvSpPr>
          <p:nvPr>
            <p:ph type="sldNum" sz="quarter" idx="11"/>
          </p:nvPr>
        </p:nvSpPr>
        <p:spPr/>
        <p:txBody>
          <a:bodyPr/>
          <a:lstStyle/>
          <a:p>
            <a:fld id="{B6F15528-21DE-4FAA-801E-634DDDAF4B2B}"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B6F15528-21DE-4FAA-801E-634DDDAF4B2B}"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1D8BD707-D9CF-40AE-B4C6-C98DA3205C09}" type="datetimeFigureOut">
              <a:rPr lang="en-US" smtClean="0"/>
              <a:t>10/8/2025</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anose="020B0604020202020204"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anose="020B0604020202020204"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anose="020B0604020202020204"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anose="020B0604020202020204"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anose="020B0604020202020204"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anose="020B0604020202020204"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676400"/>
            <a:ext cx="8382000" cy="1447800"/>
          </a:xfrm>
        </p:spPr>
        <p:txBody>
          <a:bodyPr/>
          <a:lstStyle/>
          <a:p>
            <a:pPr algn="ctr"/>
            <a:r>
              <a:rPr lang="en-US" sz="4000" dirty="0">
                <a:solidFill>
                  <a:srgbClr val="C00000"/>
                </a:solidFill>
                <a:latin typeface="Times New Roman" panose="02020603050405020304" pitchFamily="18" charset="0"/>
                <a:cs typeface="Times New Roman" panose="02020603050405020304" pitchFamily="18" charset="0"/>
              </a:rPr>
              <a:t>FUNDAMENTALS OF COMPUTERS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64565"/>
            <a:ext cx="7620000" cy="5436235"/>
          </a:xfrm>
        </p:spPr>
        <p:txBody>
          <a:bodyPr/>
          <a:lstStyle/>
          <a:p>
            <a:r>
              <a:rPr lang="en-US" sz="2600" dirty="0">
                <a:latin typeface="Times New Roman" panose="02020603050405020304" pitchFamily="18" charset="0"/>
                <a:cs typeface="Times New Roman" panose="02020603050405020304" pitchFamily="18" charset="0"/>
              </a:rPr>
              <a:t>The EDSAC contained  a form of memory, whose principles are developed by Von Neumann that allowed it to </a:t>
            </a:r>
            <a:r>
              <a:rPr lang="en-US" sz="2600" dirty="0" err="1">
                <a:latin typeface="Times New Roman" panose="02020603050405020304" pitchFamily="18" charset="0"/>
                <a:cs typeface="Times New Roman" panose="02020603050405020304" pitchFamily="18" charset="0"/>
              </a:rPr>
              <a:t>retrive</a:t>
            </a:r>
            <a:r>
              <a:rPr lang="en-US" sz="2600" dirty="0">
                <a:latin typeface="Times New Roman" panose="02020603050405020304" pitchFamily="18" charset="0"/>
                <a:cs typeface="Times New Roman" panose="02020603050405020304" pitchFamily="18" charset="0"/>
              </a:rPr>
              <a:t> an instruction and data needed to carry out an operation.</a:t>
            </a:r>
          </a:p>
          <a:p>
            <a:r>
              <a:rPr lang="en-US" sz="2600" dirty="0">
                <a:latin typeface="Times New Roman" panose="02020603050405020304" pitchFamily="18" charset="0"/>
                <a:cs typeface="Times New Roman" panose="02020603050405020304" pitchFamily="18" charset="0"/>
              </a:rPr>
              <a:t>The same principle is used in today’s computers also but the difference is found in size and speed of the components.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737870"/>
            <a:ext cx="8305800" cy="5888990"/>
          </a:xfrm>
        </p:spPr>
        <p:txBody>
          <a:bodyPr>
            <a:normAutofit/>
          </a:bodyPr>
          <a:lstStyle/>
          <a:p>
            <a:pPr marL="114300" indent="0" algn="just">
              <a:buNone/>
            </a:pPr>
            <a:r>
              <a:rPr lang="en-US" sz="2400" dirty="0">
                <a:latin typeface="Times New Roman" panose="02020603050405020304" pitchFamily="18" charset="0"/>
                <a:cs typeface="Times New Roman" panose="02020603050405020304" pitchFamily="18" charset="0"/>
                <a:sym typeface="+mn-ea"/>
              </a:rPr>
              <a:t>All digital computers are based on the principle of stored program concept , which was introduced by Sir Johan von  Neumann in the late 1940s.	</a:t>
            </a:r>
            <a:endParaRPr lang="en-US" sz="2400" dirty="0">
              <a:latin typeface="Times New Roman" panose="02020603050405020304" pitchFamily="18" charset="0"/>
              <a:cs typeface="Times New Roman" panose="02020603050405020304" pitchFamily="18" charset="0"/>
            </a:endParaRPr>
          </a:p>
          <a:p>
            <a:pPr marL="114300" indent="0" algn="just">
              <a:buNone/>
            </a:pPr>
            <a:r>
              <a:rPr lang="en-US" sz="2400" dirty="0">
                <a:latin typeface="Times New Roman" panose="02020603050405020304" pitchFamily="18" charset="0"/>
                <a:cs typeface="Times New Roman" panose="02020603050405020304" pitchFamily="18" charset="0"/>
              </a:rPr>
              <a:t>A computer with a Von Neumann architecture stores data and instructions in the same Memory.</a:t>
            </a:r>
          </a:p>
          <a:p>
            <a:pPr marL="114300" indent="0" algn="just">
              <a:buNone/>
            </a:pPr>
            <a:r>
              <a:rPr lang="en-US" sz="2400" dirty="0">
                <a:latin typeface="Times New Roman" panose="02020603050405020304" pitchFamily="18" charset="0"/>
                <a:cs typeface="Times New Roman" panose="02020603050405020304" pitchFamily="18" charset="0"/>
              </a:rPr>
              <a:t>This is a serial machine in which data and instructions are selected one at a time.</a:t>
            </a:r>
          </a:p>
          <a:p>
            <a:pPr marL="114300" indent="0" algn="just">
              <a:buNone/>
            </a:pPr>
            <a:r>
              <a:rPr lang="en-US" sz="2400" dirty="0">
                <a:latin typeface="Times New Roman" panose="02020603050405020304" pitchFamily="18" charset="0"/>
                <a:cs typeface="Times New Roman" panose="02020603050405020304" pitchFamily="18" charset="0"/>
              </a:rPr>
              <a:t>Data and instructions are transferred to and from memory through a shared data bus.</a:t>
            </a:r>
          </a:p>
        </p:txBody>
      </p:sp>
      <p:sp>
        <p:nvSpPr>
          <p:cNvPr id="4" name="Text Box 3"/>
          <p:cNvSpPr txBox="1"/>
          <p:nvPr/>
        </p:nvSpPr>
        <p:spPr>
          <a:xfrm>
            <a:off x="138430" y="133350"/>
            <a:ext cx="5466080" cy="511175"/>
          </a:xfrm>
          <a:prstGeom prst="rect">
            <a:avLst/>
          </a:prstGeom>
          <a:noFill/>
        </p:spPr>
        <p:txBody>
          <a:bodyPr wrap="square" rtlCol="0">
            <a:noAutofit/>
          </a:bodyPr>
          <a:lstStyle/>
          <a:p>
            <a:r>
              <a:rPr lang="en-US" sz="2400" dirty="0">
                <a:solidFill>
                  <a:srgbClr val="C00000"/>
                </a:solidFill>
                <a:latin typeface="Times New Roman" panose="02020603050405020304" pitchFamily="18" charset="0"/>
                <a:cs typeface="Times New Roman" panose="02020603050405020304" pitchFamily="18" charset="0"/>
              </a:rPr>
              <a:t>Stored Program Concept :</a:t>
            </a:r>
          </a:p>
        </p:txBody>
      </p:sp>
      <p:pic>
        <p:nvPicPr>
          <p:cNvPr id="2" name="Picture 1" descr="store-program-control-concept"/>
          <p:cNvPicPr>
            <a:picLocks noChangeAspect="1"/>
          </p:cNvPicPr>
          <p:nvPr/>
        </p:nvPicPr>
        <p:blipFill>
          <a:blip r:embed="rId2"/>
          <a:stretch>
            <a:fillRect/>
          </a:stretch>
        </p:blipFill>
        <p:spPr>
          <a:xfrm>
            <a:off x="1176020" y="4293870"/>
            <a:ext cx="6824980" cy="20307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1219200"/>
            <a:ext cx="8305800" cy="3810000"/>
          </a:xfrm>
        </p:spPr>
        <p:txBody>
          <a:bodyPr/>
          <a:lstStyle/>
          <a:p>
            <a:pPr marL="114300" indent="0">
              <a:buNone/>
            </a:pPr>
            <a:endParaRPr lang="en-US" sz="2400" dirty="0"/>
          </a:p>
        </p:txBody>
      </p:sp>
      <p:sp>
        <p:nvSpPr>
          <p:cNvPr id="2" name="Text Box 1"/>
          <p:cNvSpPr txBox="1"/>
          <p:nvPr/>
        </p:nvSpPr>
        <p:spPr>
          <a:xfrm>
            <a:off x="381000" y="287655"/>
            <a:ext cx="5223510" cy="356870"/>
          </a:xfrm>
          <a:prstGeom prst="rect">
            <a:avLst/>
          </a:prstGeom>
          <a:noFill/>
        </p:spPr>
        <p:txBody>
          <a:bodyPr wrap="square" rtlCol="0">
            <a:noAutofit/>
          </a:bodyPr>
          <a:lstStyle/>
          <a:p>
            <a:r>
              <a:rPr lang="en-US" sz="2400" dirty="0">
                <a:solidFill>
                  <a:srgbClr val="C00000"/>
                </a:solidFill>
                <a:latin typeface="Times New Roman" panose="02020603050405020304" pitchFamily="18" charset="0"/>
                <a:cs typeface="Times New Roman" panose="02020603050405020304" pitchFamily="18" charset="0"/>
              </a:rPr>
              <a:t>Stored Program Concept :</a:t>
            </a:r>
          </a:p>
        </p:txBody>
      </p:sp>
      <p:pic>
        <p:nvPicPr>
          <p:cNvPr id="4" name="Picture 3" descr="Von-Neumann-and-Harvard-architecture"/>
          <p:cNvPicPr>
            <a:picLocks noChangeAspect="1"/>
          </p:cNvPicPr>
          <p:nvPr/>
        </p:nvPicPr>
        <p:blipFill>
          <a:blip r:embed="rId2"/>
          <a:stretch>
            <a:fillRect/>
          </a:stretch>
        </p:blipFill>
        <p:spPr>
          <a:xfrm>
            <a:off x="0" y="952500"/>
            <a:ext cx="9144000" cy="54413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737870"/>
            <a:ext cx="8305800" cy="5888990"/>
          </a:xfrm>
        </p:spPr>
        <p:txBody>
          <a:bodyPr>
            <a:normAutofit/>
          </a:bodyPr>
          <a:lstStyle/>
          <a:p>
            <a:pPr marL="114300" indent="0" algn="just">
              <a:buNone/>
            </a:pPr>
            <a:r>
              <a:rPr lang="en-US" sz="2400" dirty="0">
                <a:latin typeface="Times New Roman" panose="02020603050405020304" pitchFamily="18" charset="0"/>
                <a:cs typeface="Times New Roman" panose="02020603050405020304" pitchFamily="18" charset="0"/>
              </a:rPr>
              <a:t>Key features of Stored program concept</a:t>
            </a:r>
          </a:p>
          <a:p>
            <a:pPr algn="just">
              <a:buFont typeface="Wingdings" panose="05000000000000000000" pitchFamily="2" charset="2"/>
              <a:buChar char="Ø"/>
            </a:pPr>
            <a:r>
              <a:rPr lang="en-US" altLang="en-IN" sz="2400" dirty="0">
                <a:latin typeface="Times New Roman" panose="02020603050405020304" pitchFamily="18" charset="0"/>
                <a:cs typeface="Times New Roman" panose="02020603050405020304" pitchFamily="18" charset="0"/>
              </a:rPr>
              <a:t>Before data processed, Instructions are read into the memory</a:t>
            </a: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altLang="en-IN" sz="2400" dirty="0">
                <a:latin typeface="Times New Roman" panose="02020603050405020304" pitchFamily="18" charset="0"/>
                <a:cs typeface="Times New Roman" panose="02020603050405020304" pitchFamily="18" charset="0"/>
              </a:rPr>
              <a:t>Instructions are stored in the computers memory for execution</a:t>
            </a: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altLang="en-IN" sz="2400" dirty="0">
                <a:latin typeface="Times New Roman" panose="02020603050405020304" pitchFamily="18" charset="0"/>
                <a:cs typeface="Times New Roman" panose="02020603050405020304" pitchFamily="18" charset="0"/>
              </a:rPr>
              <a:t>Instructions are stored in binary form</a:t>
            </a:r>
            <a:endParaRPr lang="en-IN"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altLang="en-IN" sz="2400" dirty="0">
                <a:latin typeface="Times New Roman" panose="02020603050405020304" pitchFamily="18" charset="0"/>
                <a:cs typeface="Times New Roman" panose="02020603050405020304" pitchFamily="18" charset="0"/>
              </a:rPr>
              <a:t>Proccessing starts with the first instruction in the program</a:t>
            </a:r>
          </a:p>
          <a:p>
            <a:pPr algn="just">
              <a:buFont typeface="Wingdings" panose="05000000000000000000" pitchFamily="2" charset="2"/>
              <a:buChar char="Ø"/>
            </a:pPr>
            <a:r>
              <a:rPr lang="en-US" altLang="en-IN" sz="2400" dirty="0">
                <a:latin typeface="Times New Roman" panose="02020603050405020304" pitchFamily="18" charset="0"/>
                <a:cs typeface="Times New Roman" panose="02020603050405020304" pitchFamily="18" charset="0"/>
              </a:rPr>
              <a:t>Input/Output and processing operations are performed simultaneously</a:t>
            </a:r>
            <a:endParaRPr lang="en-IN" sz="2400" dirty="0">
              <a:latin typeface="Times New Roman" panose="02020603050405020304" pitchFamily="18" charset="0"/>
              <a:cs typeface="Times New Roman" panose="02020603050405020304" pitchFamily="18" charset="0"/>
            </a:endParaRPr>
          </a:p>
          <a:p>
            <a:pPr marL="114300" indent="0" algn="just">
              <a:buNone/>
            </a:pPr>
            <a:endParaRPr lang="en-US" sz="2400" dirty="0">
              <a:latin typeface="Times New Roman" panose="02020603050405020304" pitchFamily="18" charset="0"/>
              <a:cs typeface="Times New Roman" panose="02020603050405020304" pitchFamily="18" charset="0"/>
            </a:endParaRPr>
          </a:p>
        </p:txBody>
      </p:sp>
      <p:sp>
        <p:nvSpPr>
          <p:cNvPr id="4" name="Text Box 3"/>
          <p:cNvSpPr txBox="1"/>
          <p:nvPr/>
        </p:nvSpPr>
        <p:spPr>
          <a:xfrm>
            <a:off x="138430" y="133350"/>
            <a:ext cx="5466080" cy="511175"/>
          </a:xfrm>
          <a:prstGeom prst="rect">
            <a:avLst/>
          </a:prstGeom>
          <a:noFill/>
        </p:spPr>
        <p:txBody>
          <a:bodyPr wrap="square" rtlCol="0">
            <a:noAutofit/>
          </a:bodyPr>
          <a:lstStyle/>
          <a:p>
            <a:r>
              <a:rPr lang="en-US" sz="2400" dirty="0">
                <a:solidFill>
                  <a:srgbClr val="C00000"/>
                </a:solidFill>
                <a:latin typeface="Times New Roman" panose="02020603050405020304" pitchFamily="18" charset="0"/>
                <a:cs typeface="Times New Roman" panose="02020603050405020304" pitchFamily="18" charset="0"/>
              </a:rPr>
              <a:t>Stored Program Concept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841375"/>
            <a:ext cx="8305800" cy="4187825"/>
          </a:xfrm>
        </p:spPr>
        <p:txBody>
          <a:bodyPr/>
          <a:lstStyle/>
          <a:p>
            <a:pPr marL="114300" indent="0" algn="just">
              <a:buNone/>
            </a:pPr>
            <a:r>
              <a:rPr lang="en-US" sz="2000" dirty="0"/>
              <a:t>	</a:t>
            </a:r>
            <a:r>
              <a:rPr lang="en-US" sz="2400" dirty="0">
                <a:latin typeface="Times New Roman" panose="02020603050405020304" pitchFamily="18" charset="0"/>
                <a:cs typeface="Times New Roman" panose="02020603050405020304" pitchFamily="18" charset="0"/>
              </a:rPr>
              <a:t>Based on physical size computers can be classified into four main groups</a:t>
            </a: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Super computers</a:t>
            </a: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Mainframe computers</a:t>
            </a: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Minicomputers</a:t>
            </a:r>
          </a:p>
          <a:p>
            <a:pPr algn="just">
              <a:buFont typeface="Wingdings" panose="05000000000000000000" pitchFamily="2" charset="2"/>
              <a:buChar char="Ø"/>
            </a:pPr>
            <a:r>
              <a:rPr lang="en-IN" sz="2400" dirty="0">
                <a:latin typeface="Times New Roman" panose="02020603050405020304" pitchFamily="18" charset="0"/>
                <a:cs typeface="Times New Roman" panose="02020603050405020304" pitchFamily="18" charset="0"/>
              </a:rPr>
              <a:t>Microcomputers</a:t>
            </a:r>
          </a:p>
          <a:p>
            <a:pPr marL="114300" indent="0" algn="just">
              <a:buNone/>
            </a:pPr>
            <a:endParaRPr lang="en-US" sz="2400" dirty="0">
              <a:latin typeface="Times New Roman" panose="02020603050405020304" pitchFamily="18" charset="0"/>
              <a:cs typeface="Times New Roman" panose="02020603050405020304" pitchFamily="18" charset="0"/>
            </a:endParaRPr>
          </a:p>
        </p:txBody>
      </p:sp>
      <p:sp>
        <p:nvSpPr>
          <p:cNvPr id="2" name="Text Box 1"/>
          <p:cNvSpPr txBox="1"/>
          <p:nvPr/>
        </p:nvSpPr>
        <p:spPr>
          <a:xfrm>
            <a:off x="381000" y="357886"/>
            <a:ext cx="4050030" cy="504825"/>
          </a:xfrm>
          <a:prstGeom prst="rect">
            <a:avLst/>
          </a:prstGeom>
          <a:noFill/>
        </p:spPr>
        <p:txBody>
          <a:bodyPr wrap="square" rtlCol="0">
            <a:noAutofit/>
          </a:bodyPr>
          <a:lstStyle/>
          <a:p>
            <a:r>
              <a:rPr lang="en-IN" sz="2400" b="1" dirty="0">
                <a:solidFill>
                  <a:srgbClr val="C00000"/>
                </a:solidFill>
                <a:latin typeface="Times New Roman" panose="02020603050405020304" pitchFamily="18" charset="0"/>
                <a:cs typeface="Times New Roman" panose="02020603050405020304" pitchFamily="18" charset="0"/>
                <a:sym typeface="+mn-ea"/>
              </a:rPr>
              <a:t>Classification of computers</a:t>
            </a:r>
            <a:r>
              <a:rPr lang="en-US" sz="2400" b="1" dirty="0">
                <a:solidFill>
                  <a:srgbClr val="C00000"/>
                </a:solidFill>
                <a:latin typeface="Times New Roman" panose="02020603050405020304" pitchFamily="18" charset="0"/>
                <a:cs typeface="Times New Roman" panose="02020603050405020304" pitchFamily="18" charset="0"/>
                <a:sym typeface="+mn-ea"/>
              </a:rPr>
              <a:t>:</a:t>
            </a:r>
            <a:r>
              <a:rPr lang="en-US" dirty="0">
                <a:sym typeface="+mn-ea"/>
              </a:rPr>
              <a:t>	</a:t>
            </a:r>
            <a:endParaRPr lang="en-US" dirty="0"/>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533399"/>
            <a:ext cx="8077200" cy="5562601"/>
          </a:xfrm>
        </p:spPr>
        <p:txBody>
          <a:bodyPr/>
          <a:lstStyle/>
          <a:p>
            <a:pPr marL="114300" indent="0" fontAlgn="base">
              <a:buNone/>
            </a:pPr>
            <a:r>
              <a:rPr lang="en-IN" sz="1800" b="1" dirty="0">
                <a:solidFill>
                  <a:srgbClr val="C00000"/>
                </a:solidFill>
                <a:latin typeface="Times New Roman" panose="02020603050405020304" pitchFamily="18" charset="0"/>
                <a:cs typeface="Times New Roman" panose="02020603050405020304" pitchFamily="18" charset="0"/>
              </a:rPr>
              <a:t>SUPERCOMPUTERS</a:t>
            </a:r>
            <a:r>
              <a:rPr lang="en-US" sz="2400" dirty="0">
                <a:solidFill>
                  <a:srgbClr val="C00000"/>
                </a:solidFill>
              </a:rPr>
              <a:t>: </a:t>
            </a:r>
          </a:p>
          <a:p>
            <a:pPr marL="114300" indent="0" algn="just" fontAlgn="base">
              <a:buNone/>
            </a:pPr>
            <a:r>
              <a:rPr lang="en-US" sz="1800" dirty="0">
                <a:latin typeface="Times New Roman" panose="02020603050405020304" pitchFamily="18" charset="0"/>
                <a:cs typeface="Times New Roman" panose="02020603050405020304" pitchFamily="18" charset="0"/>
              </a:rPr>
              <a:t>Supercomputers are the fastest, largest, most expensive &amp; also the most powerful computers available.</a:t>
            </a:r>
            <a:endParaRPr lang="en-IN" sz="1800" dirty="0">
              <a:latin typeface="Times New Roman" panose="02020603050405020304" pitchFamily="18" charset="0"/>
              <a:cs typeface="Times New Roman" panose="02020603050405020304" pitchFamily="18" charset="0"/>
            </a:endParaRPr>
          </a:p>
          <a:p>
            <a:pPr marL="114300" indent="0" algn="just">
              <a:buNone/>
            </a:pPr>
            <a:r>
              <a:rPr lang="en-IN" sz="2000" dirty="0">
                <a:solidFill>
                  <a:srgbClr val="C00000"/>
                </a:solidFill>
                <a:latin typeface="Times New Roman" panose="02020603050405020304" pitchFamily="18" charset="0"/>
                <a:cs typeface="Times New Roman" panose="02020603050405020304" pitchFamily="18" charset="0"/>
              </a:rPr>
              <a:t>Characteristics:</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Fastest computers</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Largest in size</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Most expensive</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Huge processing power</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Very heavy</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Generate a lot of heat</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Use multiple processors</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They are operated by computer specialists.  A Supercomputer can be operated by over 500 users at the same time</a:t>
            </a:r>
          </a:p>
          <a:p>
            <a:pPr marL="114300" indent="0" algn="just">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5562601"/>
          </a:xfrm>
        </p:spPr>
        <p:txBody>
          <a:bodyPr>
            <a:normAutofit/>
          </a:bodyPr>
          <a:lstStyle/>
          <a:p>
            <a:pPr marL="114300" indent="0" algn="just">
              <a:buNone/>
            </a:pPr>
            <a:r>
              <a:rPr lang="en-IN" sz="2000" b="1" dirty="0">
                <a:solidFill>
                  <a:srgbClr val="C00000"/>
                </a:solidFill>
                <a:latin typeface="Times New Roman" panose="02020603050405020304" pitchFamily="18" charset="0"/>
                <a:cs typeface="Times New Roman" panose="02020603050405020304" pitchFamily="18" charset="0"/>
              </a:rPr>
              <a:t>Applications:</a:t>
            </a:r>
          </a:p>
          <a:p>
            <a:pPr marL="114300" indent="0" algn="just">
              <a:buNone/>
            </a:pPr>
            <a:endParaRPr lang="en-US"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Scientific research</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Defense and weapon analysis</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Nuclear energy research</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Weather forecasting</a:t>
            </a:r>
          </a:p>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Petroleum research</a:t>
            </a:r>
          </a:p>
          <a:p>
            <a:pPr marL="114300" indent="0" algn="just">
              <a:buNone/>
            </a:pPr>
            <a:endParaRPr lang="en-IN" sz="2000" b="1" dirty="0">
              <a:latin typeface="Times New Roman" panose="02020603050405020304" pitchFamily="18" charset="0"/>
              <a:cs typeface="Times New Roman" panose="02020603050405020304" pitchFamily="18" charset="0"/>
            </a:endParaRPr>
          </a:p>
          <a:p>
            <a:pPr marL="114300" indent="0" algn="just">
              <a:buNone/>
            </a:pPr>
            <a:r>
              <a:rPr lang="en-IN" sz="2000" b="1" dirty="0">
                <a:solidFill>
                  <a:srgbClr val="C00000"/>
                </a:solidFill>
                <a:latin typeface="Times New Roman" panose="02020603050405020304" pitchFamily="18" charset="0"/>
                <a:cs typeface="Times New Roman" panose="02020603050405020304" pitchFamily="18" charset="0"/>
              </a:rPr>
              <a:t>Examples of Supercomputers:</a:t>
            </a:r>
          </a:p>
          <a:p>
            <a:pPr marL="114300" indent="0" algn="just">
              <a:buNone/>
            </a:pPr>
            <a:endParaRPr lang="en-US" sz="2000"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CRAY T3D</a:t>
            </a: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 NEC-500.</a:t>
            </a: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CDC 6600</a:t>
            </a: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ABC (</a:t>
            </a:r>
            <a:r>
              <a:rPr lang="en-IN" sz="2000" dirty="0" err="1">
                <a:latin typeface="Times New Roman" panose="02020603050405020304" pitchFamily="18" charset="0"/>
                <a:cs typeface="Times New Roman" panose="02020603050405020304" pitchFamily="18" charset="0"/>
              </a:rPr>
              <a:t>Atanasoff</a:t>
            </a:r>
            <a:r>
              <a:rPr lang="en-IN" sz="2000" dirty="0">
                <a:latin typeface="Times New Roman" panose="02020603050405020304" pitchFamily="18" charset="0"/>
                <a:cs typeface="Times New Roman" panose="02020603050405020304" pitchFamily="18" charset="0"/>
              </a:rPr>
              <a:t>-Berry Computer)</a:t>
            </a:r>
          </a:p>
          <a:p>
            <a:pPr>
              <a:buFont typeface="Wingdings" panose="05000000000000000000" pitchFamily="2" charset="2"/>
              <a:buChar char="Ø"/>
            </a:pPr>
            <a:r>
              <a:rPr lang="en-IN" sz="2000" dirty="0">
                <a:latin typeface="Times New Roman" panose="02020603050405020304" pitchFamily="18" charset="0"/>
                <a:cs typeface="Times New Roman" panose="02020603050405020304" pitchFamily="18" charset="0"/>
              </a:rPr>
              <a:t>ENIAC</a:t>
            </a:r>
          </a:p>
          <a:p>
            <a:pPr marL="114300" indent="0" algn="just">
              <a:buNone/>
            </a:pPr>
            <a:endParaRPr lang="en-US" sz="2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2400"/>
            <a:ext cx="8458200" cy="67056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6019800"/>
          </a:xfrm>
        </p:spPr>
        <p:txBody>
          <a:bodyPr>
            <a:normAutofit/>
          </a:bodyPr>
          <a:lstStyle/>
          <a:p>
            <a:pPr marL="114300" indent="0" algn="just">
              <a:buNone/>
            </a:pPr>
            <a:r>
              <a:rPr lang="en-IN" sz="2400" b="1" dirty="0">
                <a:solidFill>
                  <a:srgbClr val="C00000"/>
                </a:solidFill>
                <a:latin typeface="Times New Roman" panose="02020603050405020304" pitchFamily="18" charset="0"/>
                <a:cs typeface="Times New Roman" panose="02020603050405020304" pitchFamily="18" charset="0"/>
              </a:rPr>
              <a:t>Mainframe computers:</a:t>
            </a:r>
          </a:p>
          <a:p>
            <a:pPr marL="114300" indent="0" algn="just">
              <a:buNone/>
            </a:pPr>
            <a:r>
              <a:rPr lang="en-US" sz="1600" dirty="0">
                <a:latin typeface="Times New Roman" panose="02020603050405020304" pitchFamily="18" charset="0"/>
                <a:cs typeface="Times New Roman" panose="02020603050405020304" pitchFamily="18" charset="0"/>
              </a:rPr>
              <a:t>Mainframes are less powerful &amp; less expensive than supercomputers. Mainframe executes many programs concurrently and supports many simultaneous execution of programs. They are mostly found in </a:t>
            </a:r>
            <a:r>
              <a:rPr lang="en-US" sz="1600" b="1" dirty="0">
                <a:latin typeface="Times New Roman" panose="02020603050405020304" pitchFamily="18" charset="0"/>
                <a:cs typeface="Times New Roman" panose="02020603050405020304" pitchFamily="18" charset="0"/>
              </a:rPr>
              <a:t>government</a:t>
            </a:r>
            <a:r>
              <a:rPr lang="en-US" sz="1600" dirty="0">
                <a:latin typeface="Times New Roman" panose="02020603050405020304" pitchFamily="18" charset="0"/>
                <a:cs typeface="Times New Roman" panose="02020603050405020304" pitchFamily="18" charset="0"/>
              </a:rPr>
              <a:t> and </a:t>
            </a:r>
            <a:r>
              <a:rPr lang="en-US" sz="1600" b="1" dirty="0">
                <a:latin typeface="Times New Roman" panose="02020603050405020304" pitchFamily="18" charset="0"/>
                <a:cs typeface="Times New Roman" panose="02020603050405020304" pitchFamily="18" charset="0"/>
              </a:rPr>
              <a:t>big organizations </a:t>
            </a:r>
            <a:r>
              <a:rPr lang="en-US" sz="1600" dirty="0">
                <a:latin typeface="Times New Roman" panose="02020603050405020304" pitchFamily="18" charset="0"/>
                <a:cs typeface="Times New Roman" panose="02020603050405020304" pitchFamily="18" charset="0"/>
              </a:rPr>
              <a:t>such as </a:t>
            </a:r>
            <a:r>
              <a:rPr lang="en-US" sz="1600" b="1" dirty="0">
                <a:latin typeface="Times New Roman" panose="02020603050405020304" pitchFamily="18" charset="0"/>
                <a:cs typeface="Times New Roman" panose="02020603050405020304" pitchFamily="18" charset="0"/>
              </a:rPr>
              <a:t>banks, hospitals, airports etc…</a:t>
            </a:r>
            <a:endParaRPr lang="en-IN" sz="1800" b="1" dirty="0">
              <a:latin typeface="Times New Roman" panose="02020603050405020304" pitchFamily="18" charset="0"/>
              <a:cs typeface="Times New Roman" panose="02020603050405020304" pitchFamily="18" charset="0"/>
            </a:endParaRPr>
          </a:p>
          <a:p>
            <a:pPr marL="114300" indent="0" algn="just">
              <a:buNone/>
            </a:pPr>
            <a:r>
              <a:rPr lang="en-IN" sz="1800" b="1" dirty="0">
                <a:solidFill>
                  <a:srgbClr val="C00000"/>
                </a:solidFill>
                <a:latin typeface="Times New Roman" panose="02020603050405020304" pitchFamily="18" charset="0"/>
                <a:cs typeface="Times New Roman" panose="02020603050405020304" pitchFamily="18" charset="0"/>
              </a:rPr>
              <a:t>Characteristics:</a:t>
            </a:r>
            <a:endParaRPr lang="en-US" sz="1800" b="1" dirty="0">
              <a:solidFill>
                <a:srgbClr val="C00000"/>
              </a:solidFill>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Have a large storage capacity</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Large in size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Multi-user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Multi-processing</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Supports a variety of peripherals</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800" b="1" dirty="0">
                <a:latin typeface="Times New Roman" panose="02020603050405020304" pitchFamily="18" charset="0"/>
                <a:cs typeface="Times New Roman" panose="02020603050405020304" pitchFamily="18" charset="0"/>
              </a:rPr>
              <a:t>Areas where mainframe computers are used:</a:t>
            </a:r>
          </a:p>
          <a:p>
            <a:pPr marL="114300" indent="0" algn="just">
              <a:buNone/>
            </a:pPr>
            <a:r>
              <a:rPr lang="en-US" sz="1800" dirty="0">
                <a:latin typeface="Times New Roman" panose="02020603050405020304" pitchFamily="18" charset="0"/>
                <a:cs typeface="Times New Roman" panose="02020603050405020304" pitchFamily="18" charset="0"/>
              </a:rPr>
              <a:t>Mainframe computers are mostly found in government departments, big organizations and companies which have large information processing needs, e.g., they are used; </a:t>
            </a:r>
          </a:p>
          <a:p>
            <a:pPr marL="114300" indent="0" algn="just">
              <a:buNone/>
            </a:pPr>
            <a:endParaRPr lang="en-US" sz="18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In Banks &amp; Hospitals for preparing bills, Payrolls, etc. </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In communication networks such as the </a:t>
            </a:r>
            <a:r>
              <a:rPr lang="en-US" sz="1800" b="1" dirty="0">
                <a:latin typeface="Times New Roman" panose="02020603050405020304" pitchFamily="18" charset="0"/>
                <a:cs typeface="Times New Roman" panose="02020603050405020304" pitchFamily="18" charset="0"/>
              </a:rPr>
              <a:t>Internet</a:t>
            </a:r>
            <a:r>
              <a:rPr lang="en-US" sz="1800" dirty="0">
                <a:latin typeface="Times New Roman" panose="02020603050405020304" pitchFamily="18" charset="0"/>
                <a:cs typeface="Times New Roman" panose="02020603050405020304" pitchFamily="18" charset="0"/>
              </a:rPr>
              <a:t> where they act as Servers.</a:t>
            </a:r>
          </a:p>
          <a:p>
            <a:pPr>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By Airline reservation systems where information of all the flights is stored.</a:t>
            </a:r>
          </a:p>
          <a:p>
            <a:pPr marL="114300" indent="0" algn="just">
              <a:buNone/>
            </a:pPr>
            <a:endParaRPr lang="en-US" sz="14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6019800"/>
          </a:xfrm>
        </p:spPr>
        <p:txBody>
          <a:bodyPr>
            <a:normAutofit/>
          </a:bodyPr>
          <a:lstStyle/>
          <a:p>
            <a:pPr marL="114300" indent="0" algn="just">
              <a:buNone/>
            </a:pPr>
            <a:r>
              <a:rPr lang="en-IN" sz="1800" b="1" dirty="0">
                <a:latin typeface="Times New Roman" panose="02020603050405020304" pitchFamily="18" charset="0"/>
                <a:cs typeface="Times New Roman" panose="02020603050405020304" pitchFamily="18" charset="0"/>
              </a:rPr>
              <a:t>Examples of Mainframes:</a:t>
            </a:r>
          </a:p>
          <a:p>
            <a:pPr marL="114300" indent="0" algn="just">
              <a:buNone/>
            </a:pPr>
            <a:endParaRPr lang="en-US" sz="18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fr-FR" sz="1800" dirty="0">
                <a:latin typeface="Times New Roman" panose="02020603050405020304" pitchFamily="18" charset="0"/>
                <a:cs typeface="Times New Roman" panose="02020603050405020304" pitchFamily="18" charset="0"/>
              </a:rPr>
              <a:t>IBM 360,4381.</a:t>
            </a:r>
          </a:p>
          <a:p>
            <a:pPr algn="just">
              <a:buFont typeface="Wingdings" panose="05000000000000000000" pitchFamily="2" charset="2"/>
              <a:buChar char="Ø"/>
            </a:pPr>
            <a:r>
              <a:rPr lang="fr-FR" sz="1800" dirty="0">
                <a:latin typeface="Times New Roman" panose="02020603050405020304" pitchFamily="18" charset="0"/>
                <a:cs typeface="Times New Roman" panose="02020603050405020304" pitchFamily="18" charset="0"/>
              </a:rPr>
              <a:t>ICL 39 </a:t>
            </a:r>
            <a:r>
              <a:rPr lang="fr-FR" sz="1800" dirty="0" err="1">
                <a:latin typeface="Times New Roman" panose="02020603050405020304" pitchFamily="18" charset="0"/>
                <a:cs typeface="Times New Roman" panose="02020603050405020304" pitchFamily="18" charset="0"/>
              </a:rPr>
              <a:t>Series</a:t>
            </a:r>
            <a:r>
              <a:rPr lang="fr-FR" sz="18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fr-FR" sz="1800" dirty="0">
                <a:latin typeface="Times New Roman" panose="02020603050405020304" pitchFamily="18" charset="0"/>
                <a:cs typeface="Times New Roman" panose="02020603050405020304" pitchFamily="18" charset="0"/>
              </a:rPr>
              <a:t>CDC Cyber </a:t>
            </a:r>
            <a:r>
              <a:rPr lang="fr-FR" sz="1800" dirty="0" err="1">
                <a:latin typeface="Times New Roman" panose="02020603050405020304" pitchFamily="18" charset="0"/>
                <a:cs typeface="Times New Roman" panose="02020603050405020304" pitchFamily="18" charset="0"/>
              </a:rPr>
              <a:t>series</a:t>
            </a:r>
            <a:r>
              <a:rPr lang="fr-FR" sz="18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fr-FR" sz="1800" dirty="0">
                <a:latin typeface="Times New Roman" panose="02020603050405020304" pitchFamily="18" charset="0"/>
                <a:cs typeface="Times New Roman" panose="02020603050405020304" pitchFamily="18" charset="0"/>
              </a:rPr>
              <a:t>BINAC</a:t>
            </a:r>
          </a:p>
          <a:p>
            <a:pPr algn="just">
              <a:buFont typeface="Wingdings" panose="05000000000000000000" pitchFamily="2" charset="2"/>
              <a:buChar char="Ø"/>
            </a:pPr>
            <a:r>
              <a:rPr lang="fr-FR" sz="1800" dirty="0">
                <a:latin typeface="Times New Roman" panose="02020603050405020304" pitchFamily="18" charset="0"/>
                <a:cs typeface="Times New Roman" panose="02020603050405020304" pitchFamily="18" charset="0"/>
              </a:rPr>
              <a:t>UNIVAC</a:t>
            </a:r>
            <a:endParaRPr lang="en-IN" sz="18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2200" y="1066800"/>
            <a:ext cx="6019800" cy="5334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600" dirty="0">
                <a:solidFill>
                  <a:srgbClr val="C00000"/>
                </a:solidFill>
              </a:rPr>
              <a:t>UNIT-I</a:t>
            </a:r>
            <a:br>
              <a:rPr lang="en-US" sz="3600" dirty="0"/>
            </a:br>
            <a:r>
              <a:rPr lang="en-US" sz="4000" dirty="0">
                <a:gradFill>
                  <a:gsLst>
                    <a:gs pos="0">
                      <a:srgbClr val="14CD68"/>
                    </a:gs>
                    <a:gs pos="100000">
                      <a:srgbClr val="0B6E38"/>
                    </a:gs>
                  </a:gsLst>
                  <a:lin scaled="0"/>
                </a:gradFill>
                <a:latin typeface="Times New Roman" panose="02020603050405020304" pitchFamily="18" charset="0"/>
                <a:cs typeface="Times New Roman" panose="02020603050405020304" pitchFamily="18" charset="0"/>
              </a:rPr>
              <a:t>Introduction to computers</a:t>
            </a:r>
          </a:p>
        </p:txBody>
      </p:sp>
      <p:sp>
        <p:nvSpPr>
          <p:cNvPr id="3" name="Content Placeholder 2"/>
          <p:cNvSpPr>
            <a:spLocks noGrp="1"/>
          </p:cNvSpPr>
          <p:nvPr>
            <p:ph idx="1"/>
          </p:nvPr>
        </p:nvSpPr>
        <p:spPr>
          <a:xfrm>
            <a:off x="152400" y="1417638"/>
            <a:ext cx="8229600" cy="5287962"/>
          </a:xfrm>
        </p:spPr>
        <p:txBody>
          <a:bodyPr>
            <a:normAutofit/>
          </a:bodyPr>
          <a:lstStyle/>
          <a:p>
            <a:pPr>
              <a:lnSpc>
                <a:spcPct val="150000"/>
              </a:lnSpc>
              <a:buFont typeface="Wingdings" panose="05000000000000000000" pitchFamily="2" charset="2"/>
              <a:buChar char="ü"/>
            </a:pPr>
            <a:r>
              <a:rPr lang="en-US" sz="2600" dirty="0"/>
              <a:t>	Computers</a:t>
            </a:r>
          </a:p>
          <a:p>
            <a:pPr>
              <a:lnSpc>
                <a:spcPct val="150000"/>
              </a:lnSpc>
              <a:buFont typeface="Wingdings" panose="05000000000000000000" pitchFamily="2" charset="2"/>
              <a:buChar char="ü"/>
            </a:pPr>
            <a:r>
              <a:rPr lang="en-US" sz="2600" dirty="0"/>
              <a:t>	</a:t>
            </a:r>
            <a:r>
              <a:rPr lang="en-US" sz="2600" dirty="0">
                <a:latin typeface="Times New Roman" panose="02020603050405020304" pitchFamily="18" charset="0"/>
                <a:cs typeface="Times New Roman" panose="02020603050405020304" pitchFamily="18" charset="0"/>
              </a:rPr>
              <a:t>Stored Program Concept</a:t>
            </a:r>
          </a:p>
          <a:p>
            <a:pPr>
              <a:lnSpc>
                <a:spcPct val="150000"/>
              </a:lnSpc>
              <a:buFont typeface="Wingdings" panose="05000000000000000000" pitchFamily="2" charset="2"/>
              <a:buChar char="ü"/>
            </a:pPr>
            <a:r>
              <a:rPr lang="en-US" sz="2600" dirty="0"/>
              <a:t>	</a:t>
            </a:r>
            <a:r>
              <a:rPr lang="en-US" sz="2600" dirty="0">
                <a:latin typeface="Times New Roman" panose="02020603050405020304" pitchFamily="18" charset="0"/>
                <a:cs typeface="Times New Roman" panose="02020603050405020304" pitchFamily="18" charset="0"/>
              </a:rPr>
              <a:t>Classification of Computers</a:t>
            </a:r>
          </a:p>
          <a:p>
            <a:pPr>
              <a:lnSpc>
                <a:spcPct val="150000"/>
              </a:lnSpc>
              <a:buFont typeface="Wingdings" panose="05000000000000000000" pitchFamily="2" charset="2"/>
              <a:buChar char="ü"/>
            </a:pPr>
            <a:r>
              <a:rPr lang="en-US" sz="2600" dirty="0"/>
              <a:t>	</a:t>
            </a:r>
            <a:r>
              <a:rPr lang="en-US" sz="2600" dirty="0">
                <a:latin typeface="Times New Roman" panose="02020603050405020304" pitchFamily="18" charset="0"/>
                <a:cs typeface="Times New Roman" panose="02020603050405020304" pitchFamily="18" charset="0"/>
              </a:rPr>
              <a:t>Evolution and Development of Computers</a:t>
            </a:r>
          </a:p>
          <a:p>
            <a:pPr>
              <a:lnSpc>
                <a:spcPct val="150000"/>
              </a:lnSpc>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	Application Area of Computers</a:t>
            </a:r>
          </a:p>
          <a:p>
            <a:pPr>
              <a:lnSpc>
                <a:spcPct val="150000"/>
              </a:lnSpc>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	Features/Characteristics of Computers</a:t>
            </a:r>
          </a:p>
          <a:p>
            <a:pPr>
              <a:lnSpc>
                <a:spcPct val="150000"/>
              </a:lnSpc>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       Basic Organization of a Computer</a:t>
            </a:r>
          </a:p>
          <a:p>
            <a:pPr marL="114300" indent="0">
              <a:lnSpc>
                <a:spcPct val="150000"/>
              </a:lnSpc>
              <a:buNone/>
            </a:pPr>
            <a:endParaRPr lang="en-US" sz="2600" dirty="0">
              <a:latin typeface="Times New Roman" panose="02020603050405020304" pitchFamily="18" charset="0"/>
              <a:cs typeface="Times New Roman" panose="02020603050405020304" pitchFamily="18" charset="0"/>
            </a:endParaRPr>
          </a:p>
          <a:p>
            <a:pPr marL="114300" indent="0">
              <a:buNone/>
            </a:pPr>
            <a:endParaRPr lang="en-US" sz="1400" u="sng" dirty="0">
              <a:solidFill>
                <a:srgbClr val="0070C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6019800"/>
          </a:xfrm>
        </p:spPr>
        <p:txBody>
          <a:bodyPr>
            <a:normAutofit/>
          </a:bodyPr>
          <a:lstStyle/>
          <a:p>
            <a:pPr marL="114300" indent="0" algn="just">
              <a:buNone/>
            </a:pPr>
            <a:r>
              <a:rPr lang="en-IN" sz="2400" b="1" dirty="0">
                <a:solidFill>
                  <a:srgbClr val="C00000"/>
                </a:solidFill>
                <a:latin typeface="Times New Roman" panose="02020603050405020304" pitchFamily="18" charset="0"/>
                <a:cs typeface="Times New Roman" panose="02020603050405020304" pitchFamily="18" charset="0"/>
              </a:rPr>
              <a:t>Minicomputers:</a:t>
            </a:r>
          </a:p>
          <a:p>
            <a:pPr marL="114300" indent="0" algn="just">
              <a:buNone/>
            </a:pPr>
            <a:r>
              <a:rPr lang="en-US" sz="1600" dirty="0">
                <a:latin typeface="Times New Roman" panose="02020603050405020304" pitchFamily="18" charset="0"/>
                <a:cs typeface="Times New Roman" panose="02020603050405020304" pitchFamily="18" charset="0"/>
              </a:rPr>
              <a:t>A Minicomputer is physically smaller than a mainframe.  However, it can support the same peripheral devices supported by a mainframe.</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800" b="1" dirty="0">
                <a:solidFill>
                  <a:srgbClr val="C00000"/>
                </a:solidFill>
                <a:latin typeface="Times New Roman" panose="02020603050405020304" pitchFamily="18" charset="0"/>
                <a:cs typeface="Times New Roman" panose="02020603050405020304" pitchFamily="18" charset="0"/>
              </a:rPr>
              <a:t>Characteristics: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Multi-user, e.g., can be operated by 6 users at a time. </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Cheaper than the mainframes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handle small amounts of data, are less powerful, &amp; have less memory than the mainframes.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Minicomputers are slow compared to mainframe computers.</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800" b="1" dirty="0">
                <a:solidFill>
                  <a:srgbClr val="C00000"/>
                </a:solidFill>
                <a:latin typeface="Times New Roman" panose="02020603050405020304" pitchFamily="18" charset="0"/>
                <a:cs typeface="Times New Roman" panose="02020603050405020304" pitchFamily="18" charset="0"/>
              </a:rPr>
              <a:t>Applications:</a:t>
            </a:r>
          </a:p>
          <a:p>
            <a:pPr marL="114300" indent="0" algn="just">
              <a:buNone/>
            </a:pPr>
            <a:endParaRPr lang="en-US" sz="18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Used in scientific laboratories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Used in research institutions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Engineering plants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Automatic processing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5800" y="762000"/>
            <a:ext cx="7086600" cy="502920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6019800"/>
          </a:xfrm>
        </p:spPr>
        <p:txBody>
          <a:bodyPr>
            <a:normAutofit/>
          </a:bodyPr>
          <a:lstStyle/>
          <a:p>
            <a:pPr marL="114300" indent="0" algn="just">
              <a:buNone/>
            </a:pPr>
            <a:r>
              <a:rPr lang="en-IN" sz="2400" b="1" dirty="0">
                <a:solidFill>
                  <a:srgbClr val="C00000"/>
                </a:solidFill>
                <a:latin typeface="Times New Roman" panose="02020603050405020304" pitchFamily="18" charset="0"/>
                <a:cs typeface="Times New Roman" panose="02020603050405020304" pitchFamily="18" charset="0"/>
              </a:rPr>
              <a:t>Microcomputers:</a:t>
            </a:r>
          </a:p>
          <a:p>
            <a:pPr marL="114300" indent="0" algn="just">
              <a:buNone/>
            </a:pPr>
            <a:r>
              <a:rPr lang="en-US" sz="1600" dirty="0">
                <a:latin typeface="Times New Roman" panose="02020603050405020304" pitchFamily="18" charset="0"/>
                <a:cs typeface="Times New Roman" panose="02020603050405020304" pitchFamily="18" charset="0"/>
              </a:rPr>
              <a:t>Microcomputers are the PCs mostly found today in homes, schools &amp; many small offices.  They are called Personal Computers (PCs) because they are designed to be used by one person at a time.</a:t>
            </a:r>
          </a:p>
          <a:p>
            <a:pPr marL="114300" indent="0" algn="just">
              <a:buNone/>
            </a:pPr>
            <a:endParaRPr lang="en-US" sz="1800" b="1" dirty="0">
              <a:latin typeface="Times New Roman" panose="02020603050405020304" pitchFamily="18" charset="0"/>
              <a:cs typeface="Times New Roman" panose="02020603050405020304" pitchFamily="18" charset="0"/>
            </a:endParaRPr>
          </a:p>
          <a:p>
            <a:pPr marL="114300" indent="0" algn="just">
              <a:buNone/>
            </a:pPr>
            <a:r>
              <a:rPr lang="en-US" sz="1800" b="1" dirty="0">
                <a:solidFill>
                  <a:srgbClr val="C00000"/>
                </a:solidFill>
                <a:latin typeface="Times New Roman" panose="02020603050405020304" pitchFamily="18" charset="0"/>
                <a:cs typeface="Times New Roman" panose="02020603050405020304" pitchFamily="18" charset="0"/>
              </a:rPr>
              <a:t>Characteristics: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Are cheaper than both mini &amp; mainframe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Are very fast (i.e. have high processing speeds).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Small in size, hence they occupy less space in an office.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Are more energy efficient (i.e., consume less power).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Are more reliable than the early Mainframe computers.</a:t>
            </a:r>
          </a:p>
          <a:p>
            <a:pPr marL="114300" indent="0" algn="just">
              <a:buNone/>
            </a:pPr>
            <a:endParaRPr lang="en-US" sz="1800" b="1" dirty="0">
              <a:latin typeface="Times New Roman" panose="02020603050405020304" pitchFamily="18" charset="0"/>
              <a:cs typeface="Times New Roman" panose="02020603050405020304" pitchFamily="18" charset="0"/>
            </a:endParaRPr>
          </a:p>
          <a:p>
            <a:pPr marL="114300" indent="0" algn="just">
              <a:buNone/>
            </a:pPr>
            <a:r>
              <a:rPr lang="en-US" sz="1800" b="1" dirty="0">
                <a:latin typeface="Times New Roman" panose="02020603050405020304" pitchFamily="18" charset="0"/>
                <a:cs typeface="Times New Roman" panose="02020603050405020304" pitchFamily="18" charset="0"/>
              </a:rPr>
              <a:t>Areas where microcomputers are used:</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Training and learning institutions such as schools.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Small business enterprises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Communication centers as terminals.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533400"/>
            <a:ext cx="8382000" cy="6019800"/>
          </a:xfrm>
        </p:spPr>
        <p:txBody>
          <a:bodyPr>
            <a:normAutofit/>
          </a:bodyPr>
          <a:lstStyle/>
          <a:p>
            <a:pPr marL="114300" indent="0" algn="just">
              <a:buNone/>
            </a:pPr>
            <a:r>
              <a:rPr lang="en-US" sz="1600" dirty="0">
                <a:latin typeface="Times New Roman" panose="02020603050405020304" pitchFamily="18" charset="0"/>
                <a:cs typeface="Times New Roman" panose="02020603050405020304" pitchFamily="18" charset="0"/>
              </a:rPr>
              <a:t>The following are the various types of microcomputers in operation today arranged in descending order according to size.</a:t>
            </a:r>
            <a:endParaRPr lang="en-US" sz="18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Desktop computer</a:t>
            </a:r>
            <a:r>
              <a:rPr lang="en-US" sz="1600" dirty="0">
                <a:latin typeface="Times New Roman" panose="02020603050405020304" pitchFamily="18" charset="0"/>
                <a:cs typeface="Times New Roman" panose="02020603050405020304" pitchFamily="18" charset="0"/>
              </a:rPr>
              <a:t>: is designed to be placed on top of an office desk</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Notebook or laptop</a:t>
            </a:r>
            <a:r>
              <a:rPr lang="en-US" sz="1600" dirty="0">
                <a:latin typeface="Times New Roman" panose="02020603050405020304" pitchFamily="18" charset="0"/>
                <a:cs typeface="Times New Roman" panose="02020603050405020304" pitchFamily="18" charset="0"/>
              </a:rPr>
              <a:t>: portable convenient for mobile users.</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Personal Digital Assistant(PDA): </a:t>
            </a:r>
            <a:r>
              <a:rPr lang="en-US" sz="1600" dirty="0">
                <a:latin typeface="Times New Roman" panose="02020603050405020304" pitchFamily="18" charset="0"/>
                <a:cs typeface="Times New Roman" panose="02020603050405020304" pitchFamily="18" charset="0"/>
              </a:rPr>
              <a:t>Is small enough to fit in the pocket</a:t>
            </a:r>
            <a:endParaRPr lang="en-US" sz="18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129654"/>
            <a:ext cx="7467600" cy="44450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765810"/>
            <a:ext cx="8382000" cy="5787390"/>
          </a:xfrm>
        </p:spPr>
        <p:txBody>
          <a:bodyPr>
            <a:normAutofit/>
          </a:bodyPr>
          <a:lstStyle/>
          <a:p>
            <a:pPr marL="114300" indent="0" algn="just">
              <a:buNone/>
            </a:pPr>
            <a:r>
              <a:rPr lang="en-US" sz="2000" dirty="0">
                <a:latin typeface="Times New Roman" panose="02020603050405020304" pitchFamily="18" charset="0"/>
                <a:cs typeface="Times New Roman" panose="02020603050405020304" pitchFamily="18" charset="0"/>
              </a:rPr>
              <a:t>A Computer generation is a grouped summary of the gradual developments in the computer technology. </a:t>
            </a:r>
          </a:p>
          <a:p>
            <a:pPr marL="114300" indent="0" algn="just">
              <a:buNone/>
            </a:pPr>
            <a:r>
              <a:rPr lang="en-US" sz="2000" dirty="0">
                <a:latin typeface="Times New Roman" panose="02020603050405020304" pitchFamily="18" charset="0"/>
                <a:cs typeface="Times New Roman" panose="02020603050405020304" pitchFamily="18" charset="0"/>
              </a:rPr>
              <a:t>It took several years after </a:t>
            </a:r>
            <a:r>
              <a:rPr lang="en-US" sz="2000" b="1" dirty="0">
                <a:latin typeface="Times New Roman" panose="02020603050405020304" pitchFamily="18" charset="0"/>
                <a:cs typeface="Times New Roman" panose="02020603050405020304" pitchFamily="18" charset="0"/>
              </a:rPr>
              <a:t>Babbage</a:t>
            </a:r>
            <a:r>
              <a:rPr lang="en-US" sz="2000" dirty="0">
                <a:latin typeface="Times New Roman" panose="02020603050405020304" pitchFamily="18" charset="0"/>
                <a:cs typeface="Times New Roman" panose="02020603050405020304" pitchFamily="18" charset="0"/>
              </a:rPr>
              <a:t> designed the analytical engine to come up with an electronic computer. The age of modern computers can be traced back to 1951.</a:t>
            </a:r>
          </a:p>
          <a:p>
            <a:pPr marL="114300" indent="0" algn="just">
              <a:buNone/>
            </a:pPr>
            <a:endParaRPr lang="en-US" sz="2000" dirty="0">
              <a:latin typeface="Times New Roman" panose="02020603050405020304" pitchFamily="18" charset="0"/>
              <a:cs typeface="Times New Roman" panose="02020603050405020304" pitchFamily="18" charset="0"/>
            </a:endParaRPr>
          </a:p>
          <a:p>
            <a:pPr marL="114300" indent="0" algn="just">
              <a:buNone/>
            </a:pPr>
            <a:r>
              <a:rPr lang="en-US" sz="2000" dirty="0">
                <a:latin typeface="Times New Roman" panose="02020603050405020304" pitchFamily="18" charset="0"/>
                <a:cs typeface="Times New Roman" panose="02020603050405020304" pitchFamily="18" charset="0"/>
              </a:rPr>
              <a:t>These computers are classified into five generations depending on the technology used to develop them.</a:t>
            </a:r>
          </a:p>
          <a:p>
            <a:pPr marL="114300" indent="0" algn="just">
              <a:buNone/>
            </a:pPr>
            <a:endParaRPr lang="en-US" sz="20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First generation computers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Second generation computers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Third generation computers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Fourth generation computers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Fifth generation computers</a:t>
            </a:r>
          </a:p>
        </p:txBody>
      </p:sp>
      <p:sp>
        <p:nvSpPr>
          <p:cNvPr id="4" name="Text Box 3"/>
          <p:cNvSpPr txBox="1"/>
          <p:nvPr/>
        </p:nvSpPr>
        <p:spPr>
          <a:xfrm>
            <a:off x="273050" y="120015"/>
            <a:ext cx="6272530" cy="560070"/>
          </a:xfrm>
          <a:prstGeom prst="rect">
            <a:avLst/>
          </a:prstGeom>
          <a:noFill/>
        </p:spPr>
        <p:txBody>
          <a:bodyPr wrap="square" rtlCol="0">
            <a:noAutofit/>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Evolution and Development of Computers</a:t>
            </a:r>
            <a:endParaRPr lang="en-US" sz="2400" b="1" dirty="0">
              <a:solidFill>
                <a:srgbClr val="C00000"/>
              </a:solidFill>
              <a:latin typeface="Times New Roman" panose="02020603050405020304" pitchFamily="18" charset="0"/>
              <a:cs typeface="Times New Roman" panose="02020603050405020304" pitchFamily="18" charset="0"/>
            </a:endParaRPr>
          </a:p>
          <a:p>
            <a:endParaRPr lang="en-US" sz="2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06450"/>
            <a:ext cx="8458200" cy="5822950"/>
          </a:xfrm>
        </p:spPr>
        <p:txBody>
          <a:bodyPr>
            <a:normAutofit/>
          </a:bodyPr>
          <a:lstStyle/>
          <a:p>
            <a:pPr marL="114300" indent="0" algn="just">
              <a:buNone/>
            </a:pPr>
            <a:r>
              <a:rPr lang="en-US" sz="1600" dirty="0">
                <a:latin typeface="Times New Roman" panose="02020603050405020304" pitchFamily="18" charset="0"/>
                <a:cs typeface="Times New Roman" panose="02020603050405020304" pitchFamily="18" charset="0"/>
              </a:rPr>
              <a:t>The 1st generation of computers used thousands of electronic gadgets called </a:t>
            </a:r>
            <a:r>
              <a:rPr lang="en-US" sz="1600" b="1" dirty="0">
                <a:latin typeface="Times New Roman" panose="02020603050405020304" pitchFamily="18" charset="0"/>
                <a:cs typeface="Times New Roman" panose="02020603050405020304" pitchFamily="18" charset="0"/>
              </a:rPr>
              <a:t>Vacuum tubes </a:t>
            </a:r>
            <a:r>
              <a:rPr lang="en-US" sz="1600" dirty="0">
                <a:latin typeface="Times New Roman" panose="02020603050405020304" pitchFamily="18" charset="0"/>
                <a:cs typeface="Times New Roman" panose="02020603050405020304" pitchFamily="18" charset="0"/>
              </a:rPr>
              <a:t>or </a:t>
            </a:r>
            <a:r>
              <a:rPr lang="en-US" sz="1600" b="1" dirty="0">
                <a:latin typeface="Times New Roman" panose="02020603050405020304" pitchFamily="18" charset="0"/>
                <a:cs typeface="Times New Roman" panose="02020603050405020304" pitchFamily="18" charset="0"/>
              </a:rPr>
              <a:t>Thermionic valves </a:t>
            </a:r>
            <a:r>
              <a:rPr lang="en-US" sz="1600" dirty="0">
                <a:latin typeface="Times New Roman" panose="02020603050405020304" pitchFamily="18" charset="0"/>
                <a:cs typeface="Times New Roman" panose="02020603050405020304" pitchFamily="18" charset="0"/>
              </a:rPr>
              <a:t>to store &amp; process information.</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rPr>
              <a:t>The main features of first generation are: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Vacuum tube technology</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Their internal memory capacity was limited.  The maximum memory size was approx. 2 KB (2,000 bytes).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Supported machine language only</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Very costly</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Generated lot of heat</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Huge size- For example, ENIAC occupied an area of about 150m2</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Non-portable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663" y="1354896"/>
            <a:ext cx="4016436" cy="188125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62537" y="1295400"/>
            <a:ext cx="2562225" cy="2000250"/>
          </a:xfrm>
          <a:prstGeom prst="rect">
            <a:avLst/>
          </a:prstGeom>
        </p:spPr>
      </p:pic>
      <p:sp>
        <p:nvSpPr>
          <p:cNvPr id="2" name="Text Box 1"/>
          <p:cNvSpPr txBox="1"/>
          <p:nvPr/>
        </p:nvSpPr>
        <p:spPr>
          <a:xfrm>
            <a:off x="594995" y="152400"/>
            <a:ext cx="5566410" cy="625475"/>
          </a:xfrm>
          <a:prstGeom prst="rect">
            <a:avLst/>
          </a:prstGeom>
          <a:noFill/>
        </p:spPr>
        <p:txBody>
          <a:bodyPr wrap="square" rtlCol="0">
            <a:noAutofit/>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First generation computers(1940-1958)</a:t>
            </a:r>
            <a:r>
              <a:rPr lang="en-US" b="1" dirty="0">
                <a:solidFill>
                  <a:srgbClr val="C00000"/>
                </a:solidFill>
                <a:latin typeface="Times New Roman" panose="02020603050405020304" pitchFamily="18" charset="0"/>
                <a:cs typeface="Times New Roman" panose="02020603050405020304" pitchFamily="18" charset="0"/>
                <a:sym typeface="+mn-ea"/>
              </a:rPr>
              <a:t>:</a:t>
            </a:r>
            <a:endParaRPr lang="en-US" b="1" dirty="0">
              <a:solidFill>
                <a:srgbClr val="C00000"/>
              </a:solidFill>
              <a:latin typeface="Times New Roman" panose="02020603050405020304" pitchFamily="18" charset="0"/>
              <a:cs typeface="Times New Roman" panose="02020603050405020304" pitchFamily="18" charset="0"/>
            </a:endParaRPr>
          </a:p>
          <a:p>
            <a:endParaRPr lang="en-US" dirty="0"/>
          </a:p>
        </p:txBody>
      </p:sp>
      <p:sp>
        <p:nvSpPr>
          <p:cNvPr id="9" name="Text Box 8"/>
          <p:cNvSpPr txBox="1"/>
          <p:nvPr/>
        </p:nvSpPr>
        <p:spPr>
          <a:xfrm>
            <a:off x="4813300" y="-1712595"/>
            <a:ext cx="3048000" cy="368300"/>
          </a:xfrm>
          <a:prstGeom prst="rect">
            <a:avLst/>
          </a:prstGeom>
          <a:noFill/>
        </p:spPr>
        <p:txBody>
          <a:bodyPr wrap="square" rtlCol="0">
            <a:spAutoFit/>
          </a:bodyPr>
          <a:lstStyle/>
          <a:p>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81000"/>
            <a:ext cx="8458200" cy="6322060"/>
          </a:xfrm>
        </p:spPr>
        <p:txBody>
          <a:bodyPr>
            <a:normAutofit/>
          </a:bodyPr>
          <a:lstStyle/>
          <a:p>
            <a:pPr marL="114300" indent="0" algn="just">
              <a:buNone/>
            </a:pPr>
            <a:r>
              <a:rPr lang="en-US" sz="1800" b="1" dirty="0">
                <a:latin typeface="Times New Roman" panose="02020603050405020304" pitchFamily="18" charset="0"/>
                <a:cs typeface="Times New Roman" panose="02020603050405020304" pitchFamily="18" charset="0"/>
              </a:rPr>
              <a:t>Some computers of this generation were: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ENIAC (Electronic Numerical Integrator And Calculator) built in 1946 for use in World War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EDVAC (Electronic Discrete Variable Automatic Computer)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UNIVAC (Universal Automatic Computer).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IBM 650.</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LEO (Lyon’s Electronic Office)..</a:t>
            </a:r>
          </a:p>
          <a:p>
            <a:pPr marL="114300" indent="0" algn="just">
              <a:buFont typeface="Wingdings" panose="05000000000000000000" pitchFamily="2" charset="2"/>
              <a:buNone/>
            </a:pPr>
            <a:r>
              <a:rPr lang="en-US" sz="2400" b="1" dirty="0">
                <a:solidFill>
                  <a:srgbClr val="C00000"/>
                </a:solidFill>
                <a:latin typeface="Times New Roman" panose="02020603050405020304" pitchFamily="18" charset="0"/>
                <a:cs typeface="Times New Roman" panose="02020603050405020304" pitchFamily="18" charset="0"/>
              </a:rPr>
              <a:t>Second generation computers (1942-1955):</a:t>
            </a:r>
            <a:endParaRPr lang="en-US" sz="2400"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rPr>
              <a:t>The 2nd generation computers used tiny, solid-state electronic devices called </a:t>
            </a:r>
            <a:r>
              <a:rPr lang="en-US" sz="1600" b="1" dirty="0">
                <a:latin typeface="Times New Roman" panose="02020603050405020304" pitchFamily="18" charset="0"/>
                <a:cs typeface="Times New Roman" panose="02020603050405020304" pitchFamily="18" charset="0"/>
              </a:rPr>
              <a:t>Transistors</a:t>
            </a:r>
            <a:r>
              <a:rPr lang="en-US" sz="1600" dirty="0">
                <a:latin typeface="Times New Roman" panose="02020603050405020304" pitchFamily="18" charset="0"/>
                <a:cs typeface="Times New Roman" panose="02020603050405020304" pitchFamily="18" charset="0"/>
              </a:rPr>
              <a:t>.  The transistors were relatively smaller, more stable &amp; reliable than vacuum tubes.</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stretch>
            <a:fillRect/>
          </a:stretch>
        </p:blipFill>
        <p:spPr>
          <a:xfrm>
            <a:off x="457200" y="3356610"/>
            <a:ext cx="3648075" cy="2766695"/>
          </a:xfrm>
          <a:prstGeom prst="rect">
            <a:avLst/>
          </a:prstGeom>
        </p:spPr>
      </p:pic>
      <p:pic>
        <p:nvPicPr>
          <p:cNvPr id="6" name="Picture 5"/>
          <p:cNvPicPr>
            <a:picLocks noChangeAspect="1"/>
          </p:cNvPicPr>
          <p:nvPr/>
        </p:nvPicPr>
        <p:blipFill>
          <a:blip r:embed="rId4"/>
          <a:stretch>
            <a:fillRect/>
          </a:stretch>
        </p:blipFill>
        <p:spPr>
          <a:xfrm>
            <a:off x="4876800" y="3886019"/>
            <a:ext cx="2627604" cy="198137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81000"/>
            <a:ext cx="8458200" cy="6324600"/>
          </a:xfrm>
        </p:spPr>
        <p:txBody>
          <a:bodyPr>
            <a:normAutofit lnSpcReduction="10000"/>
          </a:bodyPr>
          <a:lstStyle/>
          <a:p>
            <a:pPr marL="114300" indent="0" algn="just">
              <a:buNone/>
            </a:pPr>
            <a:r>
              <a:rPr lang="en-US" sz="1800" b="1" dirty="0">
                <a:solidFill>
                  <a:srgbClr val="C00000"/>
                </a:solidFill>
                <a:latin typeface="Times New Roman" panose="02020603050405020304" pitchFamily="18" charset="0"/>
                <a:cs typeface="Times New Roman" panose="02020603050405020304" pitchFamily="18" charset="0"/>
              </a:rPr>
              <a:t>Second generation computers (1955-1964):</a:t>
            </a:r>
          </a:p>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rPr>
              <a:t>The computers were smaller in size &amp; therefore, occupied less space compared to the 1st G computers.</a:t>
            </a:r>
          </a:p>
          <a:p>
            <a:pPr marL="114300" indent="0" algn="just">
              <a:buNone/>
            </a:pP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Use of transistors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Reliable in comparison to first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Smaller size as compared to first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Generated less heat as compared to first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were less costly than the 1st G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used Magnetic core memories.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RAM Memory size expanded to 32 KB.</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Consumed less electricity as compared to first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Faster than first generation computers</a:t>
            </a:r>
          </a:p>
          <a:p>
            <a:pPr algn="just">
              <a:buFont typeface="Wingdings" panose="05000000000000000000" pitchFamily="2" charset="2"/>
              <a:buChar char="Ø"/>
            </a:pP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b="1" dirty="0">
                <a:latin typeface="Times New Roman" panose="02020603050405020304" pitchFamily="18" charset="0"/>
                <a:cs typeface="Times New Roman" panose="02020603050405020304" pitchFamily="18" charset="0"/>
              </a:rPr>
              <a:t>Examples of 2nd Generation computers:</a:t>
            </a:r>
          </a:p>
          <a:p>
            <a:pPr algn="just">
              <a:buFont typeface="Wingdings" panose="05000000000000000000" pitchFamily="2" charset="2"/>
              <a:buChar char="Ø"/>
            </a:pPr>
            <a:endParaRPr lang="en-US" sz="16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NCR 501, IBM 300, IBM 1401, IBM 7070, IBM 7094 Series &amp; CDC-6600 Mainframe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ATLAS LEO Mark III.</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UNIVAC 1107.</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HONEYWELL 200.</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81000"/>
            <a:ext cx="8458200" cy="6324600"/>
          </a:xfrm>
        </p:spPr>
        <p:txBody>
          <a:bodyPr>
            <a:normAutofit/>
          </a:bodyPr>
          <a:lstStyle/>
          <a:p>
            <a:pPr marL="114300" indent="0" algn="just">
              <a:buNone/>
            </a:pPr>
            <a:r>
              <a:rPr lang="en-US" sz="2400" b="1" dirty="0">
                <a:solidFill>
                  <a:srgbClr val="C00000"/>
                </a:solidFill>
                <a:latin typeface="Times New Roman" panose="02020603050405020304" pitchFamily="18" charset="0"/>
                <a:cs typeface="Times New Roman" panose="02020603050405020304" pitchFamily="18" charset="0"/>
              </a:rPr>
              <a:t>Third Generation Computers (1964 – 1975):</a:t>
            </a:r>
          </a:p>
          <a:p>
            <a:pPr marL="114300" indent="0" algn="just">
              <a:buNone/>
            </a:pPr>
            <a:r>
              <a:rPr lang="en-US" sz="1600" dirty="0">
                <a:latin typeface="Times New Roman" panose="02020603050405020304" pitchFamily="18" charset="0"/>
                <a:cs typeface="Times New Roman" panose="02020603050405020304" pitchFamily="18" charset="0"/>
              </a:rPr>
              <a:t>Used electronic devices called </a:t>
            </a:r>
            <a:r>
              <a:rPr lang="en-US" sz="1600" b="1" dirty="0">
                <a:latin typeface="Times New Roman" panose="02020603050405020304" pitchFamily="18" charset="0"/>
                <a:cs typeface="Times New Roman" panose="02020603050405020304" pitchFamily="18" charset="0"/>
              </a:rPr>
              <a:t>Integrated Circuits (ICs), </a:t>
            </a:r>
            <a:r>
              <a:rPr lang="en-US" sz="1600" dirty="0">
                <a:latin typeface="Times New Roman" panose="02020603050405020304" pitchFamily="18" charset="0"/>
                <a:cs typeface="Times New Roman" panose="02020603050405020304" pitchFamily="18" charset="0"/>
              </a:rPr>
              <a:t>which were made by combining thousands of transistors &amp; diodes together on a semiconductor called a Silicon chip.</a:t>
            </a:r>
          </a:p>
          <a:p>
            <a:pPr marL="114300" indent="0" algn="just">
              <a:buNone/>
            </a:pPr>
            <a:r>
              <a:rPr lang="en-US" sz="1600" b="1" dirty="0">
                <a:latin typeface="Times New Roman" panose="02020603050405020304" pitchFamily="18" charset="0"/>
                <a:cs typeface="Times New Roman" panose="02020603050405020304" pitchFamily="18" charset="0"/>
              </a:rPr>
              <a:t>The main features of third generation are: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More reliable in comparison to previous two generations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were smaller in size compared to 2nd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Generated less heat</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Lesser maintenance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computers used a wide range of peripheral devices.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Magnetic disks were developed for storage purposes.</a:t>
            </a:r>
          </a:p>
          <a:p>
            <a:pPr marL="114300" indent="0" algn="just">
              <a:buNone/>
            </a:pPr>
            <a:r>
              <a:rPr lang="en-US" sz="1600" b="1" dirty="0">
                <a:latin typeface="Times New Roman" panose="02020603050405020304" pitchFamily="18" charset="0"/>
                <a:cs typeface="Times New Roman" panose="02020603050405020304" pitchFamily="18" charset="0"/>
              </a:rPr>
              <a:t>Examples of 3rd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IBM 360, 370;</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ICL 1900 Series;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PDP (Personal Data Processor)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Honeywell-6000 series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TDC-316</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2286000"/>
            <a:ext cx="3071812" cy="1862137"/>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4641056"/>
            <a:ext cx="3038475" cy="149542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81000"/>
            <a:ext cx="8458200" cy="6324600"/>
          </a:xfrm>
        </p:spPr>
        <p:txBody>
          <a:bodyPr>
            <a:normAutofit/>
          </a:bodyPr>
          <a:lstStyle/>
          <a:p>
            <a:pPr marL="114300" indent="0" algn="just">
              <a:buNone/>
            </a:pPr>
            <a:r>
              <a:rPr lang="en-US" sz="2400" b="1" dirty="0">
                <a:solidFill>
                  <a:srgbClr val="C00000"/>
                </a:solidFill>
                <a:latin typeface="Times New Roman" panose="02020603050405020304" pitchFamily="18" charset="0"/>
                <a:cs typeface="Times New Roman" panose="02020603050405020304" pitchFamily="18" charset="0"/>
              </a:rPr>
              <a:t>Fourth Generation Computers (1975 – 1989):</a:t>
            </a:r>
          </a:p>
          <a:p>
            <a:pPr marL="114300" indent="0" algn="just">
              <a:buNone/>
            </a:pPr>
            <a:r>
              <a:rPr lang="en-US" sz="1600" dirty="0">
                <a:latin typeface="Times New Roman" panose="02020603050405020304" pitchFamily="18" charset="0"/>
                <a:cs typeface="Times New Roman" panose="02020603050405020304" pitchFamily="18" charset="0"/>
                <a:sym typeface="+mn-ea"/>
              </a:rPr>
              <a:t>Computers are manufactured using ICs with  VLSI </a:t>
            </a:r>
            <a:r>
              <a:rPr lang="en-US" sz="1600" b="1" dirty="0">
                <a:latin typeface="Times New Roman" panose="02020603050405020304" pitchFamily="18" charset="0"/>
                <a:cs typeface="Times New Roman" panose="02020603050405020304" pitchFamily="18" charset="0"/>
              </a:rPr>
              <a:t>, </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b="1" dirty="0">
                <a:latin typeface="Times New Roman" panose="02020603050405020304" pitchFamily="18" charset="0"/>
                <a:cs typeface="Times New Roman" panose="02020603050405020304" pitchFamily="18" charset="0"/>
              </a:rPr>
              <a:t>The main features of fourth generation are: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Faster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were smaller in size </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Reliable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The computers used for scientific, network applications</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b="1" dirty="0">
                <a:latin typeface="Times New Roman" panose="02020603050405020304" pitchFamily="18" charset="0"/>
                <a:cs typeface="Times New Roman" panose="02020603050405020304" pitchFamily="18" charset="0"/>
              </a:rPr>
              <a:t>Examples of fourth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IBM PC</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Apple II</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TRS-80</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VAX-900</a:t>
            </a:r>
          </a:p>
        </p:txBody>
      </p:sp>
      <p:pic>
        <p:nvPicPr>
          <p:cNvPr id="5" name="Picture 4" descr="vlsi"/>
          <p:cNvPicPr>
            <a:picLocks noChangeAspect="1"/>
          </p:cNvPicPr>
          <p:nvPr/>
        </p:nvPicPr>
        <p:blipFill>
          <a:blip r:embed="rId3"/>
          <a:stretch>
            <a:fillRect/>
          </a:stretch>
        </p:blipFill>
        <p:spPr>
          <a:xfrm>
            <a:off x="2547620" y="3175000"/>
            <a:ext cx="4622165" cy="30187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228600"/>
            <a:ext cx="8229600" cy="3156585"/>
          </a:xfrm>
        </p:spPr>
        <p:txBody>
          <a:bodyPr>
            <a:normAutofit fontScale="25000" lnSpcReduction="10000"/>
          </a:bodyPr>
          <a:lstStyle/>
          <a:p>
            <a:pPr marL="114300" indent="0">
              <a:buNone/>
            </a:pPr>
            <a:r>
              <a:rPr lang="en-US" sz="9600" b="1" dirty="0">
                <a:solidFill>
                  <a:srgbClr val="C00000"/>
                </a:solidFill>
                <a:latin typeface="Times New Roman" panose="02020603050405020304" pitchFamily="18" charset="0"/>
                <a:cs typeface="Times New Roman" panose="02020603050405020304" pitchFamily="18" charset="0"/>
              </a:rPr>
              <a:t>Computer</a:t>
            </a:r>
            <a:r>
              <a:rPr lang="en-US" sz="9600" b="1" dirty="0">
                <a:latin typeface="Times New Roman" panose="02020603050405020304" pitchFamily="18" charset="0"/>
                <a:cs typeface="Times New Roman" panose="02020603050405020304" pitchFamily="18" charset="0"/>
              </a:rPr>
              <a:t>:</a:t>
            </a:r>
            <a:r>
              <a:rPr lang="en-US" dirty="0"/>
              <a:t>	</a:t>
            </a:r>
            <a:endParaRPr lang="en-US" sz="2400" dirty="0"/>
          </a:p>
          <a:p>
            <a:pPr marL="114300" indent="0" algn="just">
              <a:buNone/>
            </a:pPr>
            <a:r>
              <a:rPr lang="en-US" sz="2400" dirty="0"/>
              <a:t>                         </a:t>
            </a:r>
            <a:r>
              <a:rPr lang="en-US" sz="9600" dirty="0">
                <a:latin typeface="Times New Roman" panose="02020603050405020304" pitchFamily="18" charset="0"/>
                <a:cs typeface="Times New Roman" panose="02020603050405020304" pitchFamily="18" charset="0"/>
              </a:rPr>
              <a:t>  </a:t>
            </a:r>
            <a:r>
              <a:rPr lang="en-US" sz="11200" dirty="0">
                <a:latin typeface="Times New Roman" panose="02020603050405020304" pitchFamily="18" charset="0"/>
                <a:cs typeface="Times New Roman" panose="02020603050405020304" pitchFamily="18" charset="0"/>
              </a:rPr>
              <a:t> A Computer is an electronic device that is designed to accept data, perform the required mathematical and logical operations at high speed, and output the result.</a:t>
            </a:r>
          </a:p>
          <a:p>
            <a:pPr marL="114300" indent="0" algn="just">
              <a:buNone/>
            </a:pPr>
            <a:r>
              <a:rPr lang="en-US" sz="11200" dirty="0">
                <a:latin typeface="Times New Roman" panose="02020603050405020304" pitchFamily="18" charset="0"/>
                <a:cs typeface="Times New Roman" panose="02020603050405020304" pitchFamily="18" charset="0"/>
                <a:sym typeface="+mn-ea"/>
              </a:rPr>
              <a:t> A Computer is an electronic device that takes data and Instructions as an input from the user, process the data and provides useful information known as output.</a:t>
            </a:r>
            <a:endParaRPr lang="en-US" sz="11200" dirty="0">
              <a:latin typeface="Times New Roman" panose="02020603050405020304" pitchFamily="18" charset="0"/>
              <a:cs typeface="Times New Roman" panose="02020603050405020304" pitchFamily="18" charset="0"/>
            </a:endParaRPr>
          </a:p>
          <a:p>
            <a:pPr marL="114300" indent="0" algn="just">
              <a:buNone/>
            </a:pPr>
            <a:endParaRPr lang="en-US" sz="11200" b="1" u="sng" dirty="0">
              <a:latin typeface="Times New Roman" panose="02020603050405020304" pitchFamily="18" charset="0"/>
              <a:cs typeface="Times New Roman" panose="02020603050405020304" pitchFamily="18" charset="0"/>
            </a:endParaRPr>
          </a:p>
        </p:txBody>
      </p:sp>
      <p:sp>
        <p:nvSpPr>
          <p:cNvPr id="2" name="Rectangles 1"/>
          <p:cNvSpPr/>
          <p:nvPr/>
        </p:nvSpPr>
        <p:spPr>
          <a:xfrm>
            <a:off x="925830" y="3810000"/>
            <a:ext cx="1584325" cy="91440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dirty="0">
                <a:gradFill>
                  <a:gsLst>
                    <a:gs pos="0">
                      <a:srgbClr val="E30000"/>
                    </a:gs>
                    <a:gs pos="100000">
                      <a:srgbClr val="760303"/>
                    </a:gs>
                  </a:gsLst>
                  <a:lin scaled="0"/>
                </a:gradFill>
              </a:rPr>
              <a:t>Data</a:t>
            </a:r>
          </a:p>
        </p:txBody>
      </p:sp>
      <p:sp>
        <p:nvSpPr>
          <p:cNvPr id="4" name="Rounded Rectangle 3"/>
          <p:cNvSpPr/>
          <p:nvPr/>
        </p:nvSpPr>
        <p:spPr>
          <a:xfrm>
            <a:off x="3061970" y="3810000"/>
            <a:ext cx="1773555" cy="990600"/>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dirty="0">
                <a:gradFill>
                  <a:gsLst>
                    <a:gs pos="0">
                      <a:srgbClr val="E30000"/>
                    </a:gs>
                    <a:gs pos="100000">
                      <a:srgbClr val="760303"/>
                    </a:gs>
                  </a:gsLst>
                  <a:lin scaled="0"/>
                </a:gradFill>
              </a:rPr>
              <a:t>Process</a:t>
            </a:r>
          </a:p>
        </p:txBody>
      </p:sp>
      <p:sp>
        <p:nvSpPr>
          <p:cNvPr id="5" name="Rectangles 4"/>
          <p:cNvSpPr/>
          <p:nvPr/>
        </p:nvSpPr>
        <p:spPr>
          <a:xfrm>
            <a:off x="5499735" y="3840480"/>
            <a:ext cx="1908175" cy="960120"/>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solidFill>
                  <a:srgbClr val="FF0000"/>
                </a:solidFill>
              </a:rPr>
              <a:t>Information</a:t>
            </a:r>
          </a:p>
        </p:txBody>
      </p:sp>
      <p:cxnSp>
        <p:nvCxnSpPr>
          <p:cNvPr id="7" name="Straight Arrow Connector 6"/>
          <p:cNvCxnSpPr/>
          <p:nvPr/>
        </p:nvCxnSpPr>
        <p:spPr>
          <a:xfrm>
            <a:off x="2438400" y="4343400"/>
            <a:ext cx="610870" cy="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8" name="Straight Arrow Connector 7"/>
          <p:cNvCxnSpPr>
            <a:stCxn id="4" idx="3"/>
          </p:cNvCxnSpPr>
          <p:nvPr/>
        </p:nvCxnSpPr>
        <p:spPr>
          <a:xfrm>
            <a:off x="4835525" y="4305300"/>
            <a:ext cx="650875" cy="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cxnSp>
        <p:nvCxnSpPr>
          <p:cNvPr id="9" name="Straight Arrow Connector 8"/>
          <p:cNvCxnSpPr/>
          <p:nvPr/>
        </p:nvCxnSpPr>
        <p:spPr>
          <a:xfrm>
            <a:off x="3714115" y="4773930"/>
            <a:ext cx="19685" cy="56007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
        <p:nvSpPr>
          <p:cNvPr id="10" name="Rectangles 9"/>
          <p:cNvSpPr/>
          <p:nvPr/>
        </p:nvSpPr>
        <p:spPr>
          <a:xfrm>
            <a:off x="3200400" y="5334000"/>
            <a:ext cx="1634490" cy="963295"/>
          </a:xfrm>
          <a:prstGeom prst="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solidFill>
                  <a:srgbClr val="FF0000"/>
                </a:solidFill>
              </a:rPr>
              <a:t>Storage</a:t>
            </a:r>
          </a:p>
        </p:txBody>
      </p:sp>
      <p:cxnSp>
        <p:nvCxnSpPr>
          <p:cNvPr id="11" name="Straight Arrow Connector 10"/>
          <p:cNvCxnSpPr/>
          <p:nvPr/>
        </p:nvCxnSpPr>
        <p:spPr>
          <a:xfrm flipV="1">
            <a:off x="4267200" y="4800600"/>
            <a:ext cx="0" cy="533400"/>
          </a:xfrm>
          <a:prstGeom prst="straightConnector1">
            <a:avLst/>
          </a:prstGeom>
          <a:ln>
            <a:tailEnd type="arrow"/>
          </a:ln>
        </p:spPr>
        <p:style>
          <a:lnRef idx="2">
            <a:schemeClr val="accent1"/>
          </a:lnRef>
          <a:fillRef idx="0">
            <a:srgbClr val="FFFFFF"/>
          </a:fillRef>
          <a:effectRef idx="0">
            <a:srgbClr val="FFFFFF"/>
          </a:effectRef>
          <a:fontRef idx="minor">
            <a:schemeClr val="tx1"/>
          </a:fontRef>
        </p:style>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381000"/>
            <a:ext cx="8458200" cy="6324600"/>
          </a:xfrm>
        </p:spPr>
        <p:txBody>
          <a:bodyPr>
            <a:normAutofit/>
          </a:bodyPr>
          <a:lstStyle/>
          <a:p>
            <a:pPr marL="114300" indent="0" algn="just">
              <a:buNone/>
            </a:pPr>
            <a:r>
              <a:rPr lang="en-US" sz="2400" b="1" dirty="0">
                <a:solidFill>
                  <a:srgbClr val="C00000"/>
                </a:solidFill>
                <a:latin typeface="Times New Roman" panose="02020603050405020304" pitchFamily="18" charset="0"/>
                <a:cs typeface="Times New Roman" panose="02020603050405020304" pitchFamily="18" charset="0"/>
              </a:rPr>
              <a:t>Fifth Generation Computers (1989 – Till):</a:t>
            </a:r>
          </a:p>
          <a:p>
            <a:pPr marL="114300" indent="0" algn="just">
              <a:buNone/>
            </a:pPr>
            <a:r>
              <a:rPr lang="en-US" sz="1600" dirty="0">
                <a:latin typeface="Times New Roman" panose="02020603050405020304" pitchFamily="18" charset="0"/>
                <a:cs typeface="Times New Roman" panose="02020603050405020304" pitchFamily="18" charset="0"/>
              </a:rPr>
              <a:t>Computers are manufactured using ICs with  ULSI </a:t>
            </a:r>
          </a:p>
          <a:p>
            <a:pPr marL="114300" indent="0" algn="just">
              <a:buNone/>
            </a:pPr>
            <a:r>
              <a:rPr lang="en-US" sz="1600" b="1" dirty="0">
                <a:latin typeface="Times New Roman" panose="02020603050405020304" pitchFamily="18" charset="0"/>
                <a:cs typeface="Times New Roman" panose="02020603050405020304" pitchFamily="18" charset="0"/>
              </a:rPr>
              <a:t>The main features of fifth generation are: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Powerful</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They were smaller in size </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computers used for scientific, commercial</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Consume less power</a:t>
            </a:r>
          </a:p>
          <a:p>
            <a:pPr marL="114300" indent="0" algn="just">
              <a:buNone/>
            </a:pPr>
            <a:r>
              <a:rPr lang="en-US" sz="1600" b="1" dirty="0">
                <a:latin typeface="Times New Roman" panose="02020603050405020304" pitchFamily="18" charset="0"/>
                <a:cs typeface="Times New Roman" panose="02020603050405020304" pitchFamily="18" charset="0"/>
              </a:rPr>
              <a:t>Examples of Fifth Generation computers: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IBM Notebooks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Pentium PCs</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Param super computer</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IBM SP/2</a:t>
            </a:r>
          </a:p>
        </p:txBody>
      </p:sp>
      <p:pic>
        <p:nvPicPr>
          <p:cNvPr id="5" name="Picture 4" descr="ulsi"/>
          <p:cNvPicPr>
            <a:picLocks noChangeAspect="1"/>
          </p:cNvPicPr>
          <p:nvPr/>
        </p:nvPicPr>
        <p:blipFill>
          <a:blip r:embed="rId3"/>
          <a:stretch>
            <a:fillRect/>
          </a:stretch>
        </p:blipFill>
        <p:spPr>
          <a:xfrm>
            <a:off x="3124200" y="2896870"/>
            <a:ext cx="4733925" cy="350837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355" y="143510"/>
            <a:ext cx="7903845" cy="662940"/>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Application Areas of Computers:</a:t>
            </a:r>
          </a:p>
        </p:txBody>
      </p:sp>
      <p:sp>
        <p:nvSpPr>
          <p:cNvPr id="3" name="Content Placeholder 2"/>
          <p:cNvSpPr>
            <a:spLocks noGrp="1"/>
          </p:cNvSpPr>
          <p:nvPr>
            <p:ph idx="1"/>
          </p:nvPr>
        </p:nvSpPr>
        <p:spPr>
          <a:xfrm>
            <a:off x="457200" y="904875"/>
            <a:ext cx="7620000" cy="5495925"/>
          </a:xfrm>
        </p:spPr>
        <p:txBody>
          <a:bodyPr>
            <a:noAutofit/>
          </a:bodyPr>
          <a:lstStyle/>
          <a:p>
            <a:pPr marL="114300" indent="0" algn="just">
              <a:buNone/>
            </a:pPr>
            <a:r>
              <a:rPr lang="en-US" sz="1600" b="1" dirty="0">
                <a:latin typeface="Times New Roman" panose="02020603050405020304" pitchFamily="18" charset="0"/>
                <a:cs typeface="Times New Roman" panose="02020603050405020304" pitchFamily="18" charset="0"/>
                <a:sym typeface="+mn-ea"/>
              </a:rPr>
              <a:t>1) Education</a:t>
            </a:r>
            <a:r>
              <a:rPr lang="en-US" sz="1600" dirty="0">
                <a:latin typeface="Times New Roman" panose="02020603050405020304" pitchFamily="18" charset="0"/>
                <a:cs typeface="Times New Roman" panose="02020603050405020304" pitchFamily="18" charset="0"/>
                <a:sym typeface="+mn-ea"/>
              </a:rPr>
              <a:t>:</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sym typeface="+mn-ea"/>
              </a:rPr>
              <a:t>Computers are widely used in the </a:t>
            </a:r>
            <a:r>
              <a:rPr lang="en-US" sz="1600" b="1" dirty="0">
                <a:latin typeface="Times New Roman" panose="02020603050405020304" pitchFamily="18" charset="0"/>
                <a:cs typeface="Times New Roman" panose="02020603050405020304" pitchFamily="18" charset="0"/>
                <a:sym typeface="+mn-ea"/>
              </a:rPr>
              <a:t>teaching &amp; learning process</a:t>
            </a:r>
            <a:r>
              <a:rPr lang="en-US" sz="1600" dirty="0">
                <a:latin typeface="Times New Roman" panose="02020603050405020304" pitchFamily="18" charset="0"/>
                <a:cs typeface="Times New Roman" panose="02020603050405020304" pitchFamily="18" charset="0"/>
                <a:sym typeface="+mn-ea"/>
              </a:rPr>
              <a:t>. Learning and teaching using computers is referred to as Computer Aided Learning (CAL) and Computer Aided Teaching (CAT).</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To analyze academic data.</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b="1" dirty="0">
                <a:latin typeface="Times New Roman" panose="02020603050405020304" pitchFamily="18" charset="0"/>
                <a:cs typeface="Times New Roman" panose="02020603050405020304" pitchFamily="18" charset="0"/>
                <a:sym typeface="+mn-ea"/>
              </a:rPr>
              <a:t>2)</a:t>
            </a:r>
            <a:r>
              <a:rPr lang="en-US" sz="1600" dirty="0">
                <a:latin typeface="Times New Roman" panose="02020603050405020304" pitchFamily="18" charset="0"/>
                <a:cs typeface="Times New Roman" panose="02020603050405020304" pitchFamily="18" charset="0"/>
                <a:sym typeface="+mn-ea"/>
              </a:rPr>
              <a:t> </a:t>
            </a:r>
            <a:r>
              <a:rPr lang="en-US" sz="1600" b="1" dirty="0">
                <a:latin typeface="Times New Roman" panose="02020603050405020304" pitchFamily="18" charset="0"/>
                <a:cs typeface="Times New Roman" panose="02020603050405020304" pitchFamily="18" charset="0"/>
                <a:sym typeface="+mn-ea"/>
              </a:rPr>
              <a:t>Communication industry:</a:t>
            </a:r>
            <a:endParaRPr lang="en-US" sz="1600" b="1"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sym typeface="+mn-ea"/>
              </a:rPr>
              <a:t>The integration of computers &amp; telecommunication facilities has made the transmission and reception of messages very fast and efficient</a:t>
            </a:r>
            <a:r>
              <a:rPr lang="en-US" sz="1600" b="1" dirty="0">
                <a:latin typeface="Times New Roman" panose="02020603050405020304" pitchFamily="18" charset="0"/>
                <a:cs typeface="Times New Roman" panose="02020603050405020304" pitchFamily="18" charset="0"/>
                <a:sym typeface="+mn-ea"/>
              </a:rPr>
              <a:t>.</a:t>
            </a:r>
            <a:endParaRPr lang="en-US" sz="16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They are used in telephone exchanges to switch incoming &amp; outgoing calls.</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For sending &amp; receiving electronic messages, e.g. fax and e-mails, if connected to a computer network.</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b="1" dirty="0">
                <a:latin typeface="Times New Roman" panose="02020603050405020304" pitchFamily="18" charset="0"/>
                <a:cs typeface="Times New Roman" panose="02020603050405020304" pitchFamily="18" charset="0"/>
                <a:sym typeface="+mn-ea"/>
              </a:rPr>
              <a:t>3) Transport industry:</a:t>
            </a:r>
            <a:endParaRPr lang="en-US" sz="1600"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Automobile traffic control, e.g., to monitor vehicle traffic in a busy town.</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Railway corporations to co-ordinate the movement of their goods &amp; wagons.</a:t>
            </a:r>
            <a:endParaRPr lang="en-US" sz="1600" dirty="0">
              <a:latin typeface="Times New Roman" panose="02020603050405020304" pitchFamily="18" charset="0"/>
              <a:cs typeface="Times New Roman" panose="02020603050405020304" pitchFamily="18" charset="0"/>
            </a:endParaRPr>
          </a:p>
          <a:p>
            <a:pPr marL="114300" indent="0" algn="just">
              <a:buNone/>
            </a:pPr>
            <a:r>
              <a:rPr lang="en-US" sz="1600" dirty="0">
                <a:latin typeface="Times New Roman" panose="02020603050405020304" pitchFamily="18" charset="0"/>
                <a:cs typeface="Times New Roman" panose="02020603050405020304" pitchFamily="18" charset="0"/>
                <a:sym typeface="+mn-ea"/>
              </a:rPr>
              <a:t>Airports (Airline industry):</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To control the movement of aircrafts, take off &amp; landing through the use of radar equipment.</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Making reservations (booking purposes).</a:t>
            </a:r>
            <a:endParaRPr lang="en-US" sz="1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sym typeface="+mn-ea"/>
              </a:rPr>
              <a:t>Storing flight information.</a:t>
            </a:r>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14020"/>
            <a:ext cx="7620000" cy="5986780"/>
          </a:xfrm>
        </p:spPr>
        <p:txBody>
          <a:bodyPr>
            <a:normAutofit fontScale="90000" lnSpcReduction="20000"/>
          </a:bodyPr>
          <a:lstStyle/>
          <a:p>
            <a:pPr marL="114300" indent="0" algn="just">
              <a:buNone/>
            </a:pPr>
            <a:r>
              <a:rPr lang="en-US" b="1" dirty="0">
                <a:latin typeface="Times New Roman" panose="02020603050405020304" pitchFamily="18" charset="0"/>
                <a:cs typeface="Times New Roman" panose="02020603050405020304" pitchFamily="18" charset="0"/>
                <a:sym typeface="+mn-ea"/>
              </a:rPr>
              <a:t>4) Library services:</a:t>
            </a:r>
            <a:endParaRPr lang="en-US"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­To enable the library personnel to easily access &amp; keep updated records of books and other library materials.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­To search for book titles instead of using the manual card catalogue.</a:t>
            </a: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r>
              <a:rPr lang="en-US" b="1" dirty="0">
                <a:latin typeface="Times New Roman" panose="02020603050405020304" pitchFamily="18" charset="0"/>
                <a:cs typeface="Times New Roman" panose="02020603050405020304" pitchFamily="18" charset="0"/>
                <a:sym typeface="+mn-ea"/>
              </a:rPr>
              <a:t>5) Domestic and Entertainment systems:</a:t>
            </a:r>
            <a:endParaRPr lang="en-US" b="1"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sym typeface="+mn-ea"/>
              </a:rPr>
              <a:t>Computers are used at homes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watching movies, playing music and computer games.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storing personal information.</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calculating and keeping home budgets.</a:t>
            </a:r>
            <a:endParaRPr lang="en-US" dirty="0">
              <a:latin typeface="Times New Roman" panose="02020603050405020304" pitchFamily="18" charset="0"/>
              <a:cs typeface="Times New Roman" panose="02020603050405020304" pitchFamily="18" charset="0"/>
            </a:endParaRPr>
          </a:p>
          <a:p>
            <a:pPr marL="114300" indent="0" algn="just">
              <a:buNone/>
            </a:pPr>
            <a:endParaRPr lang="en-US" b="1" dirty="0">
              <a:latin typeface="Times New Roman" panose="02020603050405020304" pitchFamily="18" charset="0"/>
              <a:cs typeface="Times New Roman" panose="02020603050405020304" pitchFamily="18" charset="0"/>
            </a:endParaRPr>
          </a:p>
          <a:p>
            <a:pPr marL="114300" indent="0" algn="just">
              <a:buNone/>
            </a:pPr>
            <a:r>
              <a:rPr lang="en-US" b="1" dirty="0">
                <a:latin typeface="Times New Roman" panose="02020603050405020304" pitchFamily="18" charset="0"/>
                <a:cs typeface="Times New Roman" panose="02020603050405020304" pitchFamily="18" charset="0"/>
                <a:sym typeface="+mn-ea"/>
              </a:rPr>
              <a:t>6) Multimedia applications:</a:t>
            </a:r>
            <a:endParaRPr lang="en-US"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are used to prepare business presentations for advertisement purposes.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The presentations are done using overhead projectors attached to computers running slide shows &amp; digital video clips taken using a </a:t>
            </a:r>
            <a:r>
              <a:rPr lang="en-US" b="1" dirty="0">
                <a:latin typeface="Times New Roman" panose="02020603050405020304" pitchFamily="18" charset="0"/>
                <a:cs typeface="Times New Roman" panose="02020603050405020304" pitchFamily="18" charset="0"/>
                <a:sym typeface="+mn-ea"/>
              </a:rPr>
              <a:t>Camcorder</a:t>
            </a:r>
            <a:r>
              <a:rPr lang="en-US" dirty="0">
                <a:latin typeface="Times New Roman" panose="02020603050405020304" pitchFamily="18" charset="0"/>
                <a:cs typeface="Times New Roman" panose="02020603050405020304" pitchFamily="18" charset="0"/>
                <a:sym typeface="+mn-ea"/>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In entertainment (i.e., games &amp; movies), computers are used to add stereo sound &amp; digital video clips, which make games more realistic</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81025"/>
            <a:ext cx="7620000" cy="5819775"/>
          </a:xfrm>
        </p:spPr>
        <p:txBody>
          <a:bodyPr>
            <a:normAutofit fontScale="90000" lnSpcReduction="10000"/>
          </a:bodyPr>
          <a:lstStyle/>
          <a:p>
            <a:pPr marL="114300" indent="0" algn="just">
              <a:buNone/>
            </a:pPr>
            <a:r>
              <a:rPr lang="en-US" b="1" dirty="0">
                <a:latin typeface="Times New Roman" panose="02020603050405020304" pitchFamily="18" charset="0"/>
                <a:cs typeface="Times New Roman" panose="02020603050405020304" pitchFamily="18" charset="0"/>
                <a:sym typeface="+mn-ea"/>
              </a:rPr>
              <a:t>7) Defense:</a:t>
            </a:r>
            <a:endParaRPr lang="en-US" b="1"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sym typeface="+mn-ea"/>
              </a:rPr>
              <a:t>Computers are largely used in defense. Modern tanks, missiles, weapons etc. Military also employs computerized control systems.</a:t>
            </a:r>
            <a:endParaRPr lang="en-US"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sym typeface="+mn-ea"/>
              </a:rPr>
              <a:t>Some military areas where a computer has been used are</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Missile Control</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Military Communication</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Military Operation and Planning</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Smart Weapons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114300" indent="0" algn="just">
              <a:buNone/>
            </a:pPr>
            <a:r>
              <a:rPr lang="en-US" b="1" dirty="0">
                <a:latin typeface="Times New Roman" panose="02020603050405020304" pitchFamily="18" charset="0"/>
                <a:cs typeface="Times New Roman" panose="02020603050405020304" pitchFamily="18" charset="0"/>
                <a:sym typeface="+mn-ea"/>
              </a:rPr>
              <a:t>8) Police (Law enforcement agencies):</a:t>
            </a:r>
            <a:endParaRPr lang="en-US"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The Police use computers to keep databases on fingerprints and also analyze them.</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The Police also use computers for face recognition, scene monitoring &amp; analysis, which help them to arrest traffic offenders and criminals.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The information held in computers such as fingerprints, photographs and other identification details helps law enforcers to carry out criminal investigations speedily.</a:t>
            </a:r>
            <a:endParaRPr lang="en-US" dirty="0">
              <a:latin typeface="Times New Roman" panose="02020603050405020304" pitchFamily="18" charset="0"/>
              <a:cs typeface="Times New Roman" panose="02020603050405020304" pitchFamily="18" charset="0"/>
            </a:endParaRPr>
          </a:p>
          <a:p>
            <a:pPr marL="114300" indent="0" algn="just">
              <a:buNone/>
            </a:pPr>
            <a:endParaRPr lang="en-US" b="1"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66420"/>
            <a:ext cx="7620000" cy="5834380"/>
          </a:xfrm>
        </p:spPr>
        <p:txBody>
          <a:bodyPr>
            <a:normAutofit fontScale="77500" lnSpcReduction="10000"/>
          </a:bodyPr>
          <a:lstStyle/>
          <a:p>
            <a:pPr marL="114300" indent="0" algn="just">
              <a:buNone/>
            </a:pPr>
            <a:r>
              <a:rPr lang="en-US" b="1" dirty="0">
                <a:latin typeface="Times New Roman" panose="02020603050405020304" pitchFamily="18" charset="0"/>
                <a:cs typeface="Times New Roman" panose="02020603050405020304" pitchFamily="18" charset="0"/>
                <a:sym typeface="+mn-ea"/>
              </a:rPr>
              <a:t>9) Government Institutions:</a:t>
            </a:r>
            <a:endParaRPr lang="en-US" b="1"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sym typeface="+mn-ea"/>
              </a:rPr>
              <a:t>Computers play an important role in government. Some major fields in this category are:</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Budgets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Sales tax department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Income tax department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Male/Female ratio</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Computerization of voters lists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Computerization of driving licensing system</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Weather forecasting</a:t>
            </a: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r>
              <a:rPr lang="en-US" b="1" dirty="0">
                <a:latin typeface="Times New Roman" panose="02020603050405020304" pitchFamily="18" charset="0"/>
                <a:cs typeface="Times New Roman" panose="02020603050405020304" pitchFamily="18" charset="0"/>
                <a:sym typeface="+mn-ea"/>
              </a:rPr>
              <a:t>10) Health Care:</a:t>
            </a:r>
            <a:endParaRPr lang="en-US" b="1" dirty="0">
              <a:latin typeface="Times New Roman" panose="02020603050405020304" pitchFamily="18" charset="0"/>
              <a:cs typeface="Times New Roman" panose="02020603050405020304" pitchFamily="18" charset="0"/>
            </a:endParaRPr>
          </a:p>
          <a:p>
            <a:pPr marL="114300" indent="0" algn="just">
              <a:buNone/>
            </a:pPr>
            <a:r>
              <a:rPr lang="en-US" dirty="0">
                <a:latin typeface="Times New Roman" panose="02020603050405020304" pitchFamily="18" charset="0"/>
                <a:cs typeface="Times New Roman" panose="02020603050405020304" pitchFamily="18" charset="0"/>
                <a:sym typeface="+mn-ea"/>
              </a:rPr>
              <a:t>Computers have become important part in hospitals, labs, and dispensaries. The computers are being used in hospitals to</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keep the record of patients and medicines.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scanning and diagnosing different diseases.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To control life-supporting machines in the Intensive Care Units (ICU).</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Diagnostic System - Computers are used to collect data and identify cause of illness.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Lab-diagnostic System - All tests can be done and reports are prepared by computer.</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Surgery</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74980"/>
            <a:ext cx="7620000" cy="5925820"/>
          </a:xfrm>
        </p:spPr>
        <p:txBody>
          <a:bodyPr>
            <a:normAutofit lnSpcReduction="10000"/>
          </a:bodyPr>
          <a:lstStyle/>
          <a:p>
            <a:pPr marL="114300" indent="0" algn="just">
              <a:buNone/>
            </a:pPr>
            <a:r>
              <a:rPr lang="en-US" b="1" dirty="0">
                <a:latin typeface="Times New Roman" panose="02020603050405020304" pitchFamily="18" charset="0"/>
                <a:cs typeface="Times New Roman" panose="02020603050405020304" pitchFamily="18" charset="0"/>
                <a:sym typeface="+mn-ea"/>
              </a:rPr>
              <a:t>11) Banks/Insurance industries:</a:t>
            </a:r>
            <a:endParaRPr lang="en-US"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To manage financial transactions.  They use special cash dispensing machines called Automated Teller Machines (ATMs) to enable them provide cash deposit &amp; withdrawal services.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processing of </a:t>
            </a:r>
            <a:r>
              <a:rPr lang="en-US" dirty="0" err="1">
                <a:latin typeface="Times New Roman" panose="02020603050405020304" pitchFamily="18" charset="0"/>
                <a:cs typeface="Times New Roman" panose="02020603050405020304" pitchFamily="18" charset="0"/>
                <a:sym typeface="+mn-ea"/>
              </a:rPr>
              <a:t>Cheques</a:t>
            </a:r>
            <a:r>
              <a:rPr lang="en-US" dirty="0">
                <a:latin typeface="Times New Roman" panose="02020603050405020304" pitchFamily="18" charset="0"/>
                <a:cs typeface="Times New Roman" panose="02020603050405020304" pitchFamily="18" charset="0"/>
                <a:sym typeface="+mn-ea"/>
              </a:rPr>
              <a:t>.</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preparation of Payrolls.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better record keeping and processing of documents.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To provide electronic money transfer facilities</a:t>
            </a:r>
            <a:endParaRPr lang="en-US" dirty="0">
              <a:latin typeface="Times New Roman" panose="02020603050405020304" pitchFamily="18" charset="0"/>
              <a:cs typeface="Times New Roman" panose="02020603050405020304" pitchFamily="18" charset="0"/>
            </a:endParaRPr>
          </a:p>
          <a:p>
            <a:pPr marL="114300" indent="0" algn="just">
              <a:buNone/>
            </a:pPr>
            <a:endParaRPr lang="en-US" dirty="0">
              <a:latin typeface="Times New Roman" panose="02020603050405020304" pitchFamily="18" charset="0"/>
              <a:cs typeface="Times New Roman" panose="02020603050405020304" pitchFamily="18" charset="0"/>
            </a:endParaRPr>
          </a:p>
          <a:p>
            <a:pPr marL="114300" indent="0" algn="just">
              <a:buNone/>
            </a:pPr>
            <a:r>
              <a:rPr lang="en-US" b="1" dirty="0">
                <a:latin typeface="Times New Roman" panose="02020603050405020304" pitchFamily="18" charset="0"/>
                <a:cs typeface="Times New Roman" panose="02020603050405020304" pitchFamily="18" charset="0"/>
                <a:sym typeface="+mn-ea"/>
              </a:rPr>
              <a:t>12) Supermarkets:</a:t>
            </a:r>
            <a:endParaRPr lang="en-US" b="1"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Supermarkets and other retail stores use computers for stock control, i.e., to help them manage their daily activities.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calculating customer’s change.</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­For production of receipts.</a:t>
            </a:r>
            <a:endParaRPr lang="en-US"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­It can be used as a barcode reader.</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931545"/>
            <a:ext cx="8458200" cy="5774055"/>
          </a:xfrm>
        </p:spPr>
        <p:txBody>
          <a:bodyPr>
            <a:normAutofit/>
          </a:bodyPr>
          <a:lstStyle/>
          <a:p>
            <a:pPr marL="114300" indent="0" algn="just">
              <a:buNone/>
            </a:pPr>
            <a:endParaRPr lang="en-US" sz="1600" dirty="0">
              <a:latin typeface="Times New Roman" panose="02020603050405020304" pitchFamily="18" charset="0"/>
              <a:cs typeface="Times New Roman" panose="02020603050405020304" pitchFamily="18" charset="0"/>
            </a:endParaRPr>
          </a:p>
          <a:p>
            <a:pPr marL="114300" indent="0" algn="just">
              <a:buNone/>
            </a:pPr>
            <a:endParaRPr lang="en-US" sz="1600" dirty="0">
              <a:latin typeface="Times New Roman" panose="02020603050405020304" pitchFamily="18" charset="0"/>
              <a:cs typeface="Times New Roman" panose="02020603050405020304" pitchFamily="18" charset="0"/>
            </a:endParaRPr>
          </a:p>
        </p:txBody>
      </p:sp>
      <p:pic>
        <p:nvPicPr>
          <p:cNvPr id="2" name="Picture 1" descr="Characterstics of Computers"/>
          <p:cNvPicPr>
            <a:picLocks noChangeAspect="1"/>
          </p:cNvPicPr>
          <p:nvPr/>
        </p:nvPicPr>
        <p:blipFill>
          <a:blip r:embed="rId3"/>
          <a:stretch>
            <a:fillRect/>
          </a:stretch>
        </p:blipFill>
        <p:spPr>
          <a:xfrm>
            <a:off x="677545" y="964565"/>
            <a:ext cx="7085330" cy="5058410"/>
          </a:xfrm>
          <a:prstGeom prst="rect">
            <a:avLst/>
          </a:prstGeom>
        </p:spPr>
      </p:pic>
      <p:sp>
        <p:nvSpPr>
          <p:cNvPr id="4" name="Text Box 3"/>
          <p:cNvSpPr txBox="1"/>
          <p:nvPr/>
        </p:nvSpPr>
        <p:spPr>
          <a:xfrm>
            <a:off x="248920" y="63500"/>
            <a:ext cx="5685155" cy="624205"/>
          </a:xfrm>
          <a:prstGeom prst="rect">
            <a:avLst/>
          </a:prstGeom>
          <a:noFill/>
        </p:spPr>
        <p:txBody>
          <a:bodyPr wrap="square" rtlCol="0">
            <a:noAutofit/>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Characteristics / Features of a Computer:</a:t>
            </a:r>
          </a:p>
          <a:p>
            <a:r>
              <a:rPr lang="en-US" sz="2400" dirty="0">
                <a:solidFill>
                  <a:srgbClr val="C00000"/>
                </a:solidFill>
                <a:latin typeface="Times New Roman" panose="02020603050405020304" pitchFamily="18" charset="0"/>
                <a:cs typeface="Times New Roman" panose="02020603050405020304" pitchFamily="18" charset="0"/>
              </a:rPr>
              <a: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1010"/>
            <a:ext cx="7620000" cy="5939790"/>
          </a:xfrm>
        </p:spPr>
        <p:txBody>
          <a:bodyPr>
            <a:normAutofit fontScale="80000"/>
          </a:bodyPr>
          <a:lstStyle/>
          <a:p>
            <a:r>
              <a:rPr lang="en-US" sz="2665" b="1" dirty="0">
                <a:solidFill>
                  <a:srgbClr val="C00000"/>
                </a:solidFill>
                <a:latin typeface="Times New Roman" panose="02020603050405020304" pitchFamily="18" charset="0"/>
                <a:cs typeface="Times New Roman" panose="02020603050405020304" pitchFamily="18" charset="0"/>
              </a:rPr>
              <a:t>Speed</a:t>
            </a:r>
          </a:p>
          <a:p>
            <a:pPr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  A computer works with much higher speed and accuracy compared to humans while performing mathematical calculations. Computers can process millions (1,000,000) of instructions per second. The time taken by computers for their operations is microseconds and nanoseconds.</a:t>
            </a:r>
          </a:p>
          <a:p>
            <a:r>
              <a:rPr lang="en-US" sz="2665" b="1" dirty="0">
                <a:solidFill>
                  <a:srgbClr val="C00000"/>
                </a:solidFill>
                <a:latin typeface="Times New Roman" panose="02020603050405020304" pitchFamily="18" charset="0"/>
                <a:cs typeface="Times New Roman" panose="02020603050405020304" pitchFamily="18" charset="0"/>
              </a:rPr>
              <a:t>Accuracy</a:t>
            </a:r>
          </a:p>
          <a:p>
            <a:r>
              <a:rPr lang="en-US" sz="2400" dirty="0">
                <a:latin typeface="Times New Roman" panose="02020603050405020304" pitchFamily="18" charset="0"/>
                <a:cs typeface="Times New Roman" panose="02020603050405020304" pitchFamily="18" charset="0"/>
              </a:rPr>
              <a:t> Computers perform calculations with 100% accuracy. Errors may occur due to data inconsistency or inaccuracy.</a:t>
            </a:r>
          </a:p>
          <a:p>
            <a:r>
              <a:rPr lang="en-US" sz="2665" b="1" dirty="0">
                <a:solidFill>
                  <a:srgbClr val="C00000"/>
                </a:solidFill>
                <a:latin typeface="Times New Roman" panose="02020603050405020304" pitchFamily="18" charset="0"/>
                <a:cs typeface="Times New Roman" panose="02020603050405020304" pitchFamily="18" charset="0"/>
                <a:sym typeface="+mn-ea"/>
              </a:rPr>
              <a:t>Diligence</a:t>
            </a:r>
            <a:endParaRPr lang="en-US" sz="2665" b="1" dirty="0">
              <a:solidFill>
                <a:srgbClr val="C00000"/>
              </a:solidFill>
              <a:latin typeface="Times New Roman" panose="02020603050405020304" pitchFamily="18" charset="0"/>
              <a:cs typeface="Times New Roman" panose="02020603050405020304" pitchFamily="18" charset="0"/>
            </a:endParaRPr>
          </a:p>
          <a:p>
            <a:pPr algn="just"/>
            <a:r>
              <a:rPr lang="en-US" sz="2400" dirty="0">
                <a:sym typeface="+mn-ea"/>
              </a:rPr>
              <a:t>A computer can perform millions of tasks or calculations with the same consistency and accuracy. It doesn’t feel any fatigue or lack of concentration. Its memory also makes it superior to that of human beings.</a:t>
            </a:r>
            <a:endParaRPr lang="en-US" sz="2400" dirty="0"/>
          </a:p>
          <a:p>
            <a:r>
              <a:rPr lang="en-US" sz="2665" b="1" dirty="0">
                <a:solidFill>
                  <a:srgbClr val="C00000"/>
                </a:solidFill>
                <a:latin typeface="Times New Roman" panose="02020603050405020304" pitchFamily="18" charset="0"/>
                <a:cs typeface="Times New Roman" panose="02020603050405020304" pitchFamily="18" charset="0"/>
                <a:sym typeface="+mn-ea"/>
              </a:rPr>
              <a:t>Versatility</a:t>
            </a:r>
            <a:endParaRPr lang="en-US" sz="2665" b="1" dirty="0">
              <a:solidFill>
                <a:srgbClr val="C00000"/>
              </a:solidFill>
              <a:latin typeface="Times New Roman" panose="02020603050405020304" pitchFamily="18" charset="0"/>
              <a:cs typeface="Times New Roman" panose="02020603050405020304" pitchFamily="18" charset="0"/>
            </a:endParaRPr>
          </a:p>
          <a:p>
            <a:r>
              <a:rPr lang="en-US" sz="2400" dirty="0">
                <a:sym typeface="+mn-ea"/>
              </a:rPr>
              <a:t>Versatility refers to the capability of a computer to perform different kinds of works with same accuracy and efficiency.</a:t>
            </a:r>
            <a:endParaRPr lang="en-US" sz="2400" dirty="0"/>
          </a:p>
          <a:p>
            <a:endParaRPr lang="en-US" sz="2400" dirty="0"/>
          </a:p>
          <a:p>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72465"/>
            <a:ext cx="7620000" cy="5728335"/>
          </a:xfrm>
        </p:spPr>
        <p:txBody>
          <a:bodyPr>
            <a:normAutofit fontScale="97500"/>
          </a:bodyPr>
          <a:lstStyle/>
          <a:p>
            <a:r>
              <a:rPr lang="en-US" sz="2665" b="1" dirty="0">
                <a:solidFill>
                  <a:srgbClr val="C00000"/>
                </a:solidFill>
                <a:latin typeface="Times New Roman" panose="02020603050405020304" pitchFamily="18" charset="0"/>
                <a:cs typeface="Times New Roman" panose="02020603050405020304" pitchFamily="18" charset="0"/>
              </a:rPr>
              <a:t>Reliability</a:t>
            </a:r>
          </a:p>
          <a:p>
            <a:pPr algn="just"/>
            <a:r>
              <a:rPr lang="en-US" sz="2665" dirty="0">
                <a:latin typeface="Times New Roman" panose="02020603050405020304" pitchFamily="18" charset="0"/>
                <a:cs typeface="Times New Roman" panose="02020603050405020304" pitchFamily="18" charset="0"/>
              </a:rPr>
              <a:t>A computer is reliable as it gives consistent result for similar set of data i.e., if we give same set of input any number of times, we will get the same result.</a:t>
            </a:r>
          </a:p>
          <a:p>
            <a:r>
              <a:rPr lang="en-US" sz="2665" b="1" dirty="0">
                <a:solidFill>
                  <a:srgbClr val="C00000"/>
                </a:solidFill>
                <a:latin typeface="Times New Roman" panose="02020603050405020304" pitchFamily="18" charset="0"/>
                <a:cs typeface="Times New Roman" panose="02020603050405020304" pitchFamily="18" charset="0"/>
              </a:rPr>
              <a:t>Automation</a:t>
            </a:r>
          </a:p>
          <a:p>
            <a:r>
              <a:rPr lang="en-US" sz="2665" dirty="0">
                <a:latin typeface="Times New Roman" panose="02020603050405020304" pitchFamily="18" charset="0"/>
                <a:cs typeface="Times New Roman" panose="02020603050405020304" pitchFamily="18" charset="0"/>
              </a:rPr>
              <a:t>Computer performs all the tasks automatically i.e. it performs tasks without manual intervention.</a:t>
            </a:r>
          </a:p>
          <a:p>
            <a:r>
              <a:rPr lang="en-US" sz="2665" b="1" dirty="0">
                <a:solidFill>
                  <a:srgbClr val="C00000"/>
                </a:solidFill>
                <a:latin typeface="Times New Roman" panose="02020603050405020304" pitchFamily="18" charset="0"/>
                <a:cs typeface="Times New Roman" panose="02020603050405020304" pitchFamily="18" charset="0"/>
              </a:rPr>
              <a:t>Memory</a:t>
            </a:r>
          </a:p>
          <a:p>
            <a:pPr algn="just"/>
            <a:r>
              <a:rPr lang="en-US" sz="2665" dirty="0">
                <a:latin typeface="Times New Roman" panose="02020603050405020304" pitchFamily="18" charset="0"/>
                <a:cs typeface="Times New Roman" panose="02020603050405020304" pitchFamily="18" charset="0"/>
              </a:rPr>
              <a:t>A computer has built-in memory called primary memory where it stores data. Secondary storage are removable devices such as CDs, pen drives, etc., which are also used to store data.</a:t>
            </a:r>
          </a:p>
          <a:p>
            <a:endParaRPr lang="en-US" dirty="0"/>
          </a:p>
          <a:p>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683895"/>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ADVANTAGES OF COMPUTERS:</a:t>
            </a:r>
          </a:p>
        </p:txBody>
      </p:sp>
      <p:sp>
        <p:nvSpPr>
          <p:cNvPr id="3" name="Content Placeholder 2"/>
          <p:cNvSpPr>
            <a:spLocks noGrp="1"/>
          </p:cNvSpPr>
          <p:nvPr>
            <p:ph idx="1"/>
          </p:nvPr>
        </p:nvSpPr>
        <p:spPr>
          <a:xfrm>
            <a:off x="457200" y="902970"/>
            <a:ext cx="7620000" cy="5497830"/>
          </a:xfrm>
        </p:spPr>
        <p:txBody>
          <a:bodyPr>
            <a:normAutofit fontScale="87500" lnSpcReduction="10000"/>
          </a:bodyPr>
          <a:lstStyle/>
          <a:p>
            <a:pPr marL="114300" indent="0" algn="just">
              <a:buNone/>
            </a:pPr>
            <a:endParaRPr lang="en-US"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mn-ea"/>
              </a:rPr>
              <a:t>Computers process data faster </a:t>
            </a:r>
            <a:r>
              <a:rPr lang="en-US" dirty="0">
                <a:latin typeface="Times New Roman" panose="02020603050405020304" pitchFamily="18" charset="0"/>
                <a:cs typeface="Times New Roman" panose="02020603050405020304" pitchFamily="18" charset="0"/>
                <a:sym typeface="+mn-ea"/>
              </a:rPr>
              <a:t>: The processing speed of a computer when measured against other devices like typewriters &amp; calculators is far much higher.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mn-ea"/>
              </a:rPr>
              <a:t>Computers are more accurate &amp; reliable </a:t>
            </a:r>
            <a:r>
              <a:rPr lang="en-US" dirty="0">
                <a:latin typeface="Times New Roman" panose="02020603050405020304" pitchFamily="18" charset="0"/>
                <a:cs typeface="Times New Roman" panose="02020603050405020304" pitchFamily="18" charset="0"/>
                <a:sym typeface="+mn-ea"/>
              </a:rPr>
              <a:t>: Computers produce more accurate results as long as the correct instructions &amp; data are entered.  </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mn-ea"/>
              </a:rPr>
              <a:t>Computers are more efficient </a:t>
            </a:r>
            <a:r>
              <a:rPr lang="en-US" dirty="0">
                <a:latin typeface="Times New Roman" panose="02020603050405020304" pitchFamily="18" charset="0"/>
                <a:cs typeface="Times New Roman" panose="02020603050405020304" pitchFamily="18" charset="0"/>
                <a:sym typeface="+mn-ea"/>
              </a:rPr>
              <a:t>: A computer requires less effort to process data as compared to human beings or other machines.</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can quickly and effectively store &amp; retrieve large amounts of data.</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occupy very little office space.</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help to reduce paper work significantly.</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b="1" dirty="0">
                <a:latin typeface="Times New Roman" panose="02020603050405020304" pitchFamily="18" charset="0"/>
                <a:cs typeface="Times New Roman" panose="02020603050405020304" pitchFamily="18" charset="0"/>
                <a:sym typeface="+mn-ea"/>
              </a:rPr>
              <a:t>Computers enhance security &amp; confidentiality </a:t>
            </a:r>
            <a:r>
              <a:rPr lang="en-US" dirty="0">
                <a:latin typeface="Times New Roman" panose="02020603050405020304" pitchFamily="18" charset="0"/>
                <a:cs typeface="Times New Roman" panose="02020603050405020304" pitchFamily="18" charset="0"/>
                <a:sym typeface="+mn-ea"/>
              </a:rPr>
              <a:t>: Data stored in a computer can be protected from unauthorized individuals.</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Have made communication easier.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produce better information:</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reduce the problems of data or information duplication:</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400" y="723900"/>
            <a:ext cx="8153400" cy="60026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 Box 1"/>
          <p:cNvSpPr txBox="1"/>
          <p:nvPr/>
        </p:nvSpPr>
        <p:spPr>
          <a:xfrm>
            <a:off x="228600" y="138430"/>
            <a:ext cx="3386455" cy="492125"/>
          </a:xfrm>
          <a:prstGeom prst="rect">
            <a:avLst/>
          </a:prstGeom>
          <a:noFill/>
        </p:spPr>
        <p:txBody>
          <a:bodyPr wrap="square" rtlCol="0">
            <a:noAutofit/>
          </a:bodyPr>
          <a:lstStyle/>
          <a:p>
            <a:r>
              <a:rPr lang="en-US" sz="2400" dirty="0">
                <a:solidFill>
                  <a:srgbClr val="C00000"/>
                </a:solidFill>
                <a:latin typeface="Times New Roman" panose="02020603050405020304" pitchFamily="18" charset="0"/>
                <a:cs typeface="Times New Roman" panose="02020603050405020304" pitchFamily="18" charset="0"/>
              </a:rPr>
              <a:t>Computer Architecture: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666115"/>
          </a:xfrm>
        </p:spPr>
        <p:txBody>
          <a:bodyPr/>
          <a:lstStyle/>
          <a:p>
            <a:r>
              <a:rPr lang="en-IN" sz="2400" b="1" dirty="0">
                <a:solidFill>
                  <a:srgbClr val="C00000"/>
                </a:solidFill>
                <a:latin typeface="Times New Roman" panose="02020603050405020304" pitchFamily="18" charset="0"/>
                <a:cs typeface="Times New Roman" panose="02020603050405020304" pitchFamily="18" charset="0"/>
                <a:sym typeface="+mn-ea"/>
              </a:rPr>
              <a:t>DIS</a:t>
            </a:r>
            <a:r>
              <a:rPr lang="en-US" altLang="en-IN" sz="2400" b="1" dirty="0">
                <a:solidFill>
                  <a:srgbClr val="C00000"/>
                </a:solidFill>
                <a:latin typeface="Times New Roman" panose="02020603050405020304" pitchFamily="18" charset="0"/>
                <a:cs typeface="Times New Roman" panose="02020603050405020304" pitchFamily="18" charset="0"/>
                <a:sym typeface="+mn-ea"/>
              </a:rPr>
              <a:t> </a:t>
            </a:r>
            <a:r>
              <a:rPr lang="en-IN" sz="2400" b="1" dirty="0">
                <a:solidFill>
                  <a:srgbClr val="C00000"/>
                </a:solidFill>
                <a:latin typeface="Times New Roman" panose="02020603050405020304" pitchFamily="18" charset="0"/>
                <a:cs typeface="Times New Roman" panose="02020603050405020304" pitchFamily="18" charset="0"/>
                <a:sym typeface="+mn-ea"/>
              </a:rPr>
              <a:t>ADVANTAGES OF USING COMPUTERS</a:t>
            </a:r>
            <a:r>
              <a:rPr lang="en-US" sz="2400" b="1" dirty="0">
                <a:solidFill>
                  <a:srgbClr val="C00000"/>
                </a:solidFill>
                <a:latin typeface="Times New Roman" panose="02020603050405020304" pitchFamily="18" charset="0"/>
                <a:cs typeface="Times New Roman" panose="02020603050405020304" pitchFamily="18" charset="0"/>
                <a:sym typeface="+mn-ea"/>
              </a:rPr>
              <a:t>:</a:t>
            </a:r>
          </a:p>
        </p:txBody>
      </p:sp>
      <p:sp>
        <p:nvSpPr>
          <p:cNvPr id="3" name="Content Placeholder 2"/>
          <p:cNvSpPr>
            <a:spLocks noGrp="1"/>
          </p:cNvSpPr>
          <p:nvPr>
            <p:ph idx="1"/>
          </p:nvPr>
        </p:nvSpPr>
        <p:spPr>
          <a:xfrm>
            <a:off x="457200" y="947420"/>
            <a:ext cx="7620000" cy="5453380"/>
          </a:xfrm>
        </p:spPr>
        <p:txBody>
          <a:bodyPr>
            <a:normAutofit lnSpcReduction="10000"/>
          </a:bodyPr>
          <a:lstStyle/>
          <a:p>
            <a:pPr marL="114300" indent="0" algn="just">
              <a:buNone/>
            </a:pPr>
            <a:endParaRPr lang="en-US"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are very costly in terms of purchase &amp; maintenance.</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can only be used areas where there is source of power.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Information stored in computers can easily get lost due to power interruptions or machine breakdown.</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Computers have led to increase in computer crimes especially in Banks.  The computer criminals steal large amounts of funds belonging to various companies by transferring them out of their company accounts illegally.  In addition, they destroy vital data used in running the companies.</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Use of computers can lead to some health problems, especially if not properly used. Some of the health risks include eye problems, backaches and wrist injuries.</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484505"/>
          </a:xfrm>
        </p:spPr>
        <p:txBody>
          <a:bodyPr/>
          <a:lstStyle/>
          <a:p>
            <a:r>
              <a:rPr lang="en-US" sz="2800" dirty="0">
                <a:solidFill>
                  <a:srgbClr val="C00000"/>
                </a:solidFill>
                <a:latin typeface="Times New Roman" panose="02020603050405020304" pitchFamily="18" charset="0"/>
                <a:cs typeface="Times New Roman" panose="02020603050405020304" pitchFamily="18" charset="0"/>
                <a:sym typeface="+mn-ea"/>
              </a:rPr>
              <a:t>Basic Organization of a Computer</a:t>
            </a:r>
          </a:p>
        </p:txBody>
      </p:sp>
      <p:sp>
        <p:nvSpPr>
          <p:cNvPr id="3" name="Content Placeholder 2"/>
          <p:cNvSpPr>
            <a:spLocks noGrp="1"/>
          </p:cNvSpPr>
          <p:nvPr>
            <p:ph idx="1"/>
          </p:nvPr>
        </p:nvSpPr>
        <p:spPr>
          <a:xfrm>
            <a:off x="457200" y="1000125"/>
            <a:ext cx="7620000" cy="5400675"/>
          </a:xfrm>
        </p:spPr>
        <p:txBody>
          <a:bodyPr/>
          <a:lstStyle/>
          <a:p>
            <a:endParaRPr lang="en-US"/>
          </a:p>
        </p:txBody>
      </p:sp>
      <p:pic>
        <p:nvPicPr>
          <p:cNvPr id="4" name="Picture 3" descr="basic-organisation-computer-1"/>
          <p:cNvPicPr>
            <a:picLocks noChangeAspect="1"/>
          </p:cNvPicPr>
          <p:nvPr/>
        </p:nvPicPr>
        <p:blipFill>
          <a:blip r:embed="rId2"/>
          <a:stretch>
            <a:fillRect/>
          </a:stretch>
        </p:blipFill>
        <p:spPr>
          <a:xfrm>
            <a:off x="501650" y="862965"/>
            <a:ext cx="7863840" cy="5537835"/>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698500"/>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Input and Output Devices</a:t>
            </a:r>
          </a:p>
        </p:txBody>
      </p:sp>
      <p:sp>
        <p:nvSpPr>
          <p:cNvPr id="3" name="Content Placeholder 2"/>
          <p:cNvSpPr>
            <a:spLocks noGrp="1"/>
          </p:cNvSpPr>
          <p:nvPr>
            <p:ph idx="1"/>
          </p:nvPr>
        </p:nvSpPr>
        <p:spPr>
          <a:xfrm>
            <a:off x="457200" y="1026160"/>
            <a:ext cx="7620000" cy="5374640"/>
          </a:xfrm>
        </p:spPr>
        <p:txBody>
          <a:bodyPr>
            <a:normAutofit fontScale="90000"/>
          </a:bodyPr>
          <a:lstStyle/>
          <a:p>
            <a:pPr marL="114300" indent="0">
              <a:buNone/>
            </a:pPr>
            <a:r>
              <a:rPr lang="en-US" b="1" dirty="0">
                <a:latin typeface="Times New Roman" panose="02020603050405020304" pitchFamily="18" charset="0"/>
                <a:cs typeface="Times New Roman" panose="02020603050405020304" pitchFamily="18" charset="0"/>
                <a:sym typeface="+mn-ea"/>
              </a:rPr>
              <a:t>Input Devices</a:t>
            </a:r>
            <a:r>
              <a:rPr lang="en-US" dirty="0">
                <a:latin typeface="Times New Roman" panose="02020603050405020304" pitchFamily="18" charset="0"/>
                <a:cs typeface="Times New Roman" panose="02020603050405020304" pitchFamily="18" charset="0"/>
                <a:sym typeface="+mn-ea"/>
              </a:rPr>
              <a:t>:</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Keyboard</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Mouse</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Joy Stick</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Light Pen</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Microphone</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Scanner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Barcode Reader</a:t>
            </a:r>
            <a:endParaRPr lang="en-US" dirty="0">
              <a:latin typeface="Times New Roman" panose="02020603050405020304" pitchFamily="18" charset="0"/>
              <a:cs typeface="Times New Roman" panose="02020603050405020304" pitchFamily="18" charset="0"/>
            </a:endParaRPr>
          </a:p>
          <a:p>
            <a:pPr marL="114300" indent="0">
              <a:buNone/>
            </a:pPr>
            <a:r>
              <a:rPr lang="en-US" b="1" dirty="0">
                <a:latin typeface="Times New Roman" panose="02020603050405020304" pitchFamily="18" charset="0"/>
                <a:cs typeface="Times New Roman" panose="02020603050405020304" pitchFamily="18" charset="0"/>
                <a:sym typeface="+mn-ea"/>
              </a:rPr>
              <a:t>Output Devices:</a:t>
            </a:r>
            <a:endParaRPr lang="en-US"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Monitor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Printer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Speakers</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Projector</a:t>
            </a:r>
            <a:endParaRPr lang="en-US"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sym typeface="+mn-ea"/>
              </a:rPr>
              <a:t>Headphones</a:t>
            </a:r>
            <a:endParaRPr lang="en-US" dirty="0">
              <a:latin typeface="Times New Roman" panose="02020603050405020304" pitchFamily="18" charset="0"/>
              <a:cs typeface="Times New Roman" panose="02020603050405020304" pitchFamily="18" charset="0"/>
            </a:endParaRPr>
          </a:p>
          <a:p>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491490"/>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 Hard Copy Devices:</a:t>
            </a:r>
          </a:p>
        </p:txBody>
      </p:sp>
      <p:sp>
        <p:nvSpPr>
          <p:cNvPr id="3" name="Content Placeholder 2"/>
          <p:cNvSpPr>
            <a:spLocks noGrp="1"/>
          </p:cNvSpPr>
          <p:nvPr>
            <p:ph idx="1"/>
          </p:nvPr>
        </p:nvSpPr>
        <p:spPr>
          <a:xfrm>
            <a:off x="457200" y="1041400"/>
            <a:ext cx="7620000" cy="5359400"/>
          </a:xfrm>
        </p:spPr>
        <p:txBody>
          <a:bodyPr/>
          <a:lstStyle/>
          <a:p>
            <a:pPr marL="114300" indent="0">
              <a:buNone/>
            </a:pPr>
            <a:endParaRPr lang="en-US"/>
          </a:p>
        </p:txBody>
      </p:sp>
      <p:pic>
        <p:nvPicPr>
          <p:cNvPr id="4098" name="Picture 2" descr="Hard-Copy Devices in Computer Graphics - GeeksforGeek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053465"/>
            <a:ext cx="7711440" cy="534797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589915"/>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Soft Copy Devices:</a:t>
            </a:r>
          </a:p>
        </p:txBody>
      </p:sp>
      <p:sp>
        <p:nvSpPr>
          <p:cNvPr id="3" name="Content Placeholder 2"/>
          <p:cNvSpPr>
            <a:spLocks noGrp="1"/>
          </p:cNvSpPr>
          <p:nvPr>
            <p:ph idx="1"/>
          </p:nvPr>
        </p:nvSpPr>
        <p:spPr>
          <a:xfrm>
            <a:off x="457200" y="994410"/>
            <a:ext cx="7620000" cy="5406390"/>
          </a:xfrm>
        </p:spPr>
        <p:txBody>
          <a:bodyPr/>
          <a:lstStyle/>
          <a:p>
            <a:endParaRPr lang="en-US"/>
          </a:p>
        </p:txBody>
      </p:sp>
      <p:pic>
        <p:nvPicPr>
          <p:cNvPr id="6" name="Picture 5"/>
          <p:cNvPicPr>
            <a:picLocks noChangeAspect="1"/>
          </p:cNvPicPr>
          <p:nvPr/>
        </p:nvPicPr>
        <p:blipFill>
          <a:blip r:embed="rId2"/>
          <a:stretch>
            <a:fillRect/>
          </a:stretch>
        </p:blipFill>
        <p:spPr>
          <a:xfrm>
            <a:off x="456565" y="994410"/>
            <a:ext cx="7602855" cy="5406390"/>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476885"/>
          </a:xfrm>
        </p:spPr>
        <p:txBody>
          <a:bodyPr/>
          <a:lstStyle/>
          <a:p>
            <a:r>
              <a:rPr lang="en-US" sz="2400" b="1" dirty="0">
                <a:solidFill>
                  <a:srgbClr val="C00000"/>
                </a:solidFill>
                <a:latin typeface="Times New Roman" panose="02020603050405020304" pitchFamily="18" charset="0"/>
                <a:cs typeface="Times New Roman" panose="02020603050405020304" pitchFamily="18" charset="0"/>
                <a:sym typeface="+mn-ea"/>
              </a:rPr>
              <a:t>Soft Copy and Hard Copy :</a:t>
            </a:r>
          </a:p>
        </p:txBody>
      </p:sp>
      <p:sp>
        <p:nvSpPr>
          <p:cNvPr id="3" name="Content Placeholder 2"/>
          <p:cNvSpPr>
            <a:spLocks noGrp="1"/>
          </p:cNvSpPr>
          <p:nvPr>
            <p:ph idx="1"/>
          </p:nvPr>
        </p:nvSpPr>
        <p:spPr>
          <a:xfrm>
            <a:off x="457200" y="918210"/>
            <a:ext cx="7620000" cy="5482590"/>
          </a:xfrm>
        </p:spPr>
        <p:txBody>
          <a:bodyPr/>
          <a:lstStyle/>
          <a:p>
            <a:endParaRPr lang="en-US"/>
          </a:p>
        </p:txBody>
      </p:sp>
      <p:graphicFrame>
        <p:nvGraphicFramePr>
          <p:cNvPr id="4" name="Table 3"/>
          <p:cNvGraphicFramePr>
            <a:graphicFrameLocks noGrp="1"/>
          </p:cNvGraphicFramePr>
          <p:nvPr>
            <p:custDataLst>
              <p:tags r:id="rId1"/>
            </p:custDataLst>
          </p:nvPr>
        </p:nvGraphicFramePr>
        <p:xfrm>
          <a:off x="381000" y="921385"/>
          <a:ext cx="7696200" cy="5478780"/>
        </p:xfrm>
        <a:graphic>
          <a:graphicData uri="http://schemas.openxmlformats.org/drawingml/2006/table">
            <a:tbl>
              <a:tblPr/>
              <a:tblGrid>
                <a:gridCol w="2565400">
                  <a:extLst>
                    <a:ext uri="{9D8B030D-6E8A-4147-A177-3AD203B41FA5}">
                      <a16:colId xmlns:a16="http://schemas.microsoft.com/office/drawing/2014/main" val="20000"/>
                    </a:ext>
                  </a:extLst>
                </a:gridCol>
                <a:gridCol w="2565400">
                  <a:extLst>
                    <a:ext uri="{9D8B030D-6E8A-4147-A177-3AD203B41FA5}">
                      <a16:colId xmlns:a16="http://schemas.microsoft.com/office/drawing/2014/main" val="20001"/>
                    </a:ext>
                  </a:extLst>
                </a:gridCol>
                <a:gridCol w="2565400">
                  <a:extLst>
                    <a:ext uri="{9D8B030D-6E8A-4147-A177-3AD203B41FA5}">
                      <a16:colId xmlns:a16="http://schemas.microsoft.com/office/drawing/2014/main" val="20002"/>
                    </a:ext>
                  </a:extLst>
                </a:gridCol>
              </a:tblGrid>
              <a:tr h="501015">
                <a:tc>
                  <a:txBody>
                    <a:bodyPr/>
                    <a:lstStyle/>
                    <a:p>
                      <a:pPr algn="ctr" fontAlgn="base"/>
                      <a:r>
                        <a:rPr lang="en-IN" sz="1400" b="1" dirty="0">
                          <a:effectLst/>
                        </a:rPr>
                        <a:t>Serial No.</a:t>
                      </a:r>
                    </a:p>
                  </a:txBody>
                  <a:tcPr marL="38100" marR="38100" marT="95250" marB="952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IN" sz="1400" b="1">
                          <a:effectLst/>
                        </a:rPr>
                        <a:t>Hard Copy</a:t>
                      </a:r>
                    </a:p>
                  </a:txBody>
                  <a:tcPr marL="95250" marR="95250" marT="95250" marB="952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IN" sz="1400" b="1">
                          <a:effectLst/>
                        </a:rPr>
                        <a:t>Soft Copy</a:t>
                      </a:r>
                    </a:p>
                  </a:txBody>
                  <a:tcPr marL="95250" marR="95250" marT="95250" marB="952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934720">
                <a:tc>
                  <a:txBody>
                    <a:bodyPr/>
                    <a:lstStyle/>
                    <a:p>
                      <a:pPr algn="ctr" fontAlgn="ctr"/>
                      <a:r>
                        <a:rPr lang="en-IN" sz="1250" b="0">
                          <a:effectLst/>
                        </a:rPr>
                        <a:t>1.</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Hard copy is a printed document file.</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effectLst/>
                          <a:latin typeface="Times New Roman" panose="02020603050405020304" pitchFamily="18" charset="0"/>
                          <a:cs typeface="Times New Roman" panose="02020603050405020304" pitchFamily="18" charset="0"/>
                        </a:rPr>
                        <a:t>Soft copy is a non printed document file.</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632460">
                <a:tc>
                  <a:txBody>
                    <a:bodyPr/>
                    <a:lstStyle/>
                    <a:p>
                      <a:pPr algn="ctr" fontAlgn="ctr"/>
                      <a:r>
                        <a:rPr lang="en-IN" sz="1250" b="0" dirty="0">
                          <a:effectLst/>
                        </a:rPr>
                        <a:t>2.</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It is a physical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effectLst/>
                          <a:latin typeface="Times New Roman" panose="02020603050405020304" pitchFamily="18" charset="0"/>
                          <a:cs typeface="Times New Roman" panose="02020603050405020304" pitchFamily="18" charset="0"/>
                        </a:rPr>
                        <a:t>It is a virtual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935990">
                <a:tc>
                  <a:txBody>
                    <a:bodyPr/>
                    <a:lstStyle/>
                    <a:p>
                      <a:pPr algn="ctr" fontAlgn="ctr"/>
                      <a:r>
                        <a:rPr lang="en-IN" sz="1250" b="0">
                          <a:effectLst/>
                        </a:rPr>
                        <a:t>3.</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It is treated as permanent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effectLst/>
                          <a:latin typeface="Times New Roman" panose="02020603050405020304" pitchFamily="18" charset="0"/>
                          <a:cs typeface="Times New Roman" panose="02020603050405020304" pitchFamily="18" charset="0"/>
                        </a:rPr>
                        <a:t>It is treated as temporary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1539240">
                <a:tc>
                  <a:txBody>
                    <a:bodyPr/>
                    <a:lstStyle/>
                    <a:p>
                      <a:pPr algn="ctr" fontAlgn="ctr"/>
                      <a:r>
                        <a:rPr lang="en-IN" sz="1250" b="0">
                          <a:effectLst/>
                        </a:rPr>
                        <a:t>4.</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Hard copy does not require an electronic interface like computers or mobiles </a:t>
                      </a:r>
                      <a:r>
                        <a:rPr lang="en-US" sz="1600" b="0" dirty="0" err="1">
                          <a:effectLst/>
                          <a:latin typeface="Times New Roman" panose="02020603050405020304" pitchFamily="18" charset="0"/>
                          <a:cs typeface="Times New Roman" panose="02020603050405020304" pitchFamily="18" charset="0"/>
                        </a:rPr>
                        <a:t>etc</a:t>
                      </a:r>
                      <a:r>
                        <a:rPr lang="en-US" sz="1600" b="0" dirty="0">
                          <a:effectLst/>
                          <a:latin typeface="Times New Roman" panose="02020603050405020304" pitchFamily="18" charset="0"/>
                          <a:cs typeface="Times New Roman" panose="02020603050405020304" pitchFamily="18" charset="0"/>
                        </a:rPr>
                        <a:t> to read and display.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Soft copy requires an electronic interface like computers or mobiles </a:t>
                      </a:r>
                      <a:r>
                        <a:rPr lang="en-US" sz="1600" b="0" dirty="0" err="1">
                          <a:effectLst/>
                          <a:latin typeface="Times New Roman" panose="02020603050405020304" pitchFamily="18" charset="0"/>
                          <a:cs typeface="Times New Roman" panose="02020603050405020304" pitchFamily="18" charset="0"/>
                        </a:rPr>
                        <a:t>etc</a:t>
                      </a:r>
                      <a:r>
                        <a:rPr lang="en-US" sz="1600" b="0" dirty="0">
                          <a:effectLst/>
                          <a:latin typeface="Times New Roman" panose="02020603050405020304" pitchFamily="18" charset="0"/>
                          <a:cs typeface="Times New Roman" panose="02020603050405020304" pitchFamily="18" charset="0"/>
                        </a:rPr>
                        <a:t> to read and display.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935355">
                <a:tc>
                  <a:txBody>
                    <a:bodyPr/>
                    <a:lstStyle/>
                    <a:p>
                      <a:pPr algn="ctr" fontAlgn="ctr"/>
                      <a:r>
                        <a:rPr lang="en-IN" sz="1250" b="0">
                          <a:effectLst/>
                        </a:rPr>
                        <a:t>5.</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effectLst/>
                          <a:latin typeface="Times New Roman" panose="02020603050405020304" pitchFamily="18" charset="0"/>
                          <a:cs typeface="Times New Roman" panose="02020603050405020304" pitchFamily="18" charset="0"/>
                        </a:rPr>
                        <a:t>Hard copies are not easily portable like soft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effectLst/>
                          <a:latin typeface="Times New Roman" panose="02020603050405020304" pitchFamily="18" charset="0"/>
                          <a:cs typeface="Times New Roman" panose="02020603050405020304" pitchFamily="18" charset="0"/>
                        </a:rPr>
                        <a:t>Soft copies are easily portable than hard copy.</a:t>
                      </a:r>
                    </a:p>
                  </a:txBody>
                  <a:tcPr marL="95250" marR="95250" marT="133350" marB="133350"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28600"/>
            <a:ext cx="8458200" cy="2971800"/>
          </a:xfrm>
        </p:spPr>
        <p:txBody>
          <a:bodyPr>
            <a:normAutofit/>
          </a:bodyPr>
          <a:lstStyle/>
          <a:p>
            <a:pPr marL="114300" indent="0">
              <a:buNone/>
            </a:pPr>
            <a:r>
              <a:rPr lang="en-US" sz="2400" b="1" dirty="0">
                <a:solidFill>
                  <a:srgbClr val="C00000"/>
                </a:solidFill>
                <a:latin typeface="Times New Roman" panose="02020603050405020304" pitchFamily="18" charset="0"/>
                <a:cs typeface="Times New Roman" panose="02020603050405020304" pitchFamily="18" charset="0"/>
              </a:rPr>
              <a:t>Central processing unit(CPU):</a:t>
            </a:r>
            <a:r>
              <a:rPr lang="en-US" sz="2400" dirty="0">
                <a:solidFill>
                  <a:srgbClr val="C00000"/>
                </a:solidFill>
                <a:latin typeface="Times New Roman" panose="02020603050405020304" pitchFamily="18" charset="0"/>
                <a:cs typeface="Times New Roman" panose="02020603050405020304" pitchFamily="18" charset="0"/>
              </a:rPr>
              <a:t>	</a:t>
            </a:r>
            <a:endParaRPr lang="en-US" dirty="0"/>
          </a:p>
          <a:p>
            <a:pPr marL="114300" indent="0" algn="just">
              <a:buNone/>
            </a:pPr>
            <a:r>
              <a:rPr lang="en-US" sz="2000" dirty="0"/>
              <a:t>	</a:t>
            </a:r>
            <a:r>
              <a:rPr lang="en-US" sz="2400" dirty="0"/>
              <a:t>A central processing unit, also called a central processor, main processor or just processor, is the electronic circuitry that executes instructions comprising a computer program. </a:t>
            </a:r>
          </a:p>
          <a:p>
            <a:pPr marL="114300" indent="0" algn="just">
              <a:buNone/>
            </a:pPr>
            <a:r>
              <a:rPr lang="en-US" sz="2400" dirty="0"/>
              <a:t>	The CPU performs basic arithmetic, logic, controlling, and input/output operations specified by the instructions in the program.</a:t>
            </a:r>
          </a:p>
        </p:txBody>
      </p:sp>
      <p:pic>
        <p:nvPicPr>
          <p:cNvPr id="1026" name="Picture 2" descr="C:\Users\91949\OneDrive\Desktop\CPU Full Form (www.tutorialsmate.com).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1332" y="3505200"/>
            <a:ext cx="6781800" cy="2819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88900"/>
            <a:ext cx="8458200" cy="6543040"/>
          </a:xfrm>
        </p:spPr>
        <p:txBody>
          <a:bodyPr>
            <a:normAutofit/>
          </a:bodyPr>
          <a:lstStyle/>
          <a:p>
            <a:pPr marL="114300" indent="0" algn="just">
              <a:buNone/>
            </a:pPr>
            <a:r>
              <a:rPr lang="en-US" sz="2400" dirty="0">
                <a:solidFill>
                  <a:srgbClr val="C00000"/>
                </a:solidFill>
                <a:latin typeface="Times New Roman" panose="02020603050405020304" pitchFamily="18" charset="0"/>
                <a:cs typeface="Times New Roman" panose="02020603050405020304" pitchFamily="18" charset="0"/>
              </a:rPr>
              <a:t>ALU (Arithmetic Logic Unit):</a:t>
            </a:r>
            <a:r>
              <a:rPr lang="en-US" sz="2400" dirty="0">
                <a:latin typeface="Times New Roman" panose="02020603050405020304" pitchFamily="18" charset="0"/>
                <a:cs typeface="Times New Roman" panose="02020603050405020304" pitchFamily="18" charset="0"/>
              </a:rPr>
              <a:t>	</a:t>
            </a:r>
          </a:p>
          <a:p>
            <a:pPr marL="114300" indent="0" algn="just">
              <a:buNone/>
            </a:pPr>
            <a:r>
              <a:rPr lang="en-US" sz="2000" dirty="0"/>
              <a:t>	</a:t>
            </a:r>
            <a:r>
              <a:rPr lang="en-US" sz="2160" dirty="0">
                <a:latin typeface="Times New Roman" panose="02020603050405020304" pitchFamily="18" charset="0"/>
                <a:cs typeface="Times New Roman" panose="02020603050405020304" pitchFamily="18" charset="0"/>
              </a:rPr>
              <a:t> </a:t>
            </a:r>
            <a:r>
              <a:rPr lang="en-US" sz="2160" b="1" dirty="0">
                <a:latin typeface="Times New Roman" panose="02020603050405020304" pitchFamily="18" charset="0"/>
                <a:cs typeface="Times New Roman" panose="02020603050405020304" pitchFamily="18" charset="0"/>
              </a:rPr>
              <a:t>ALU</a:t>
            </a:r>
            <a:r>
              <a:rPr lang="en-US" sz="2160" dirty="0">
                <a:latin typeface="Times New Roman" panose="02020603050405020304" pitchFamily="18" charset="0"/>
                <a:cs typeface="Times New Roman" panose="02020603050405020304" pitchFamily="18" charset="0"/>
              </a:rPr>
              <a:t> is a main component of the central processing unit, which stands for </a:t>
            </a:r>
            <a:r>
              <a:rPr lang="en-US" sz="2160" b="1" dirty="0">
                <a:latin typeface="Times New Roman" panose="02020603050405020304" pitchFamily="18" charset="0"/>
                <a:cs typeface="Times New Roman" panose="02020603050405020304" pitchFamily="18" charset="0"/>
              </a:rPr>
              <a:t>arithmetic logic unit. </a:t>
            </a:r>
            <a:r>
              <a:rPr lang="en-US" sz="2160" dirty="0">
                <a:latin typeface="Times New Roman" panose="02020603050405020304" pitchFamily="18" charset="0"/>
                <a:cs typeface="Times New Roman" panose="02020603050405020304" pitchFamily="18" charset="0"/>
              </a:rPr>
              <a:t>Its performs arithmetic and logic operations. </a:t>
            </a:r>
          </a:p>
          <a:p>
            <a:pPr marL="114300" indent="0" algn="just">
              <a:buNone/>
            </a:pPr>
            <a:r>
              <a:rPr lang="en-US" sz="2160" dirty="0">
                <a:latin typeface="Times New Roman" panose="02020603050405020304" pitchFamily="18" charset="0"/>
                <a:cs typeface="Times New Roman" panose="02020603050405020304" pitchFamily="18" charset="0"/>
              </a:rPr>
              <a:t>	</a:t>
            </a:r>
          </a:p>
          <a:p>
            <a:pPr marL="114300" indent="0" algn="just">
              <a:buNone/>
            </a:pPr>
            <a:endParaRPr lang="en-US" sz="2160" dirty="0">
              <a:latin typeface="Times New Roman" panose="02020603050405020304" pitchFamily="18" charset="0"/>
              <a:cs typeface="Times New Roman" panose="02020603050405020304" pitchFamily="18" charset="0"/>
            </a:endParaRPr>
          </a:p>
        </p:txBody>
      </p:sp>
      <p:pic>
        <p:nvPicPr>
          <p:cNvPr id="1026" name="Picture 2" descr="C:\Users\91949\OneDrive\Desktop\Arithmetic-Logic-Uni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828800"/>
            <a:ext cx="7019290" cy="2595880"/>
          </a:xfrm>
          <a:prstGeom prst="rect">
            <a:avLst/>
          </a:prstGeom>
          <a:noFill/>
          <a:extLst>
            <a:ext uri="{909E8E84-426E-40DD-AFC4-6F175D3DCCD1}">
              <a14:hiddenFill xmlns:a14="http://schemas.microsoft.com/office/drawing/2010/main">
                <a:solidFill>
                  <a:srgbClr val="FFFFFF"/>
                </a:solidFill>
              </a14:hiddenFill>
            </a:ext>
          </a:extLst>
        </p:spPr>
      </p:pic>
      <p:sp>
        <p:nvSpPr>
          <p:cNvPr id="2" name="Text Box 1"/>
          <p:cNvSpPr txBox="1"/>
          <p:nvPr/>
        </p:nvSpPr>
        <p:spPr>
          <a:xfrm>
            <a:off x="172720" y="4687570"/>
            <a:ext cx="3180080" cy="460375"/>
          </a:xfrm>
          <a:prstGeom prst="rect">
            <a:avLst/>
          </a:prstGeom>
          <a:noFill/>
        </p:spPr>
        <p:txBody>
          <a:bodyPr wrap="square" rtlCol="0">
            <a:spAutoFit/>
          </a:bodyPr>
          <a:lstStyle/>
          <a:p>
            <a:r>
              <a:rPr lang="en-US" sz="2400" dirty="0">
                <a:solidFill>
                  <a:srgbClr val="C00000"/>
                </a:solidFill>
              </a:rPr>
              <a:t>Control Unit</a:t>
            </a:r>
            <a:r>
              <a:rPr lang="en-US" dirty="0"/>
              <a:t>:</a:t>
            </a:r>
          </a:p>
        </p:txBody>
      </p:sp>
      <p:sp>
        <p:nvSpPr>
          <p:cNvPr id="5" name="Text Box 4"/>
          <p:cNvSpPr txBox="1"/>
          <p:nvPr/>
        </p:nvSpPr>
        <p:spPr>
          <a:xfrm>
            <a:off x="627380" y="5147945"/>
            <a:ext cx="7449820" cy="1224280"/>
          </a:xfrm>
          <a:prstGeom prst="rect">
            <a:avLst/>
          </a:prstGeom>
          <a:noFill/>
        </p:spPr>
        <p:txBody>
          <a:bodyPr wrap="square" rtlCol="0">
            <a:noAutofit/>
          </a:bodyPr>
          <a:lstStyle/>
          <a:p>
            <a:r>
              <a:rPr lang="en-US" sz="2000" dirty="0">
                <a:latin typeface="Times New Roman" panose="02020603050405020304" pitchFamily="18" charset="0"/>
                <a:cs typeface="Times New Roman" panose="02020603050405020304" pitchFamily="18" charset="0"/>
              </a:rPr>
              <a:t>It acts as the brain of the CPU because it controls and manage the execution of Instructions.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818515"/>
            <a:ext cx="7620000" cy="5603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 Box 1"/>
          <p:cNvSpPr txBox="1"/>
          <p:nvPr/>
        </p:nvSpPr>
        <p:spPr>
          <a:xfrm>
            <a:off x="592455" y="234315"/>
            <a:ext cx="4406900" cy="584200"/>
          </a:xfrm>
          <a:prstGeom prst="rect">
            <a:avLst/>
          </a:prstGeom>
          <a:noFill/>
        </p:spPr>
        <p:txBody>
          <a:bodyPr wrap="square" rtlCol="0">
            <a:noAutofit/>
          </a:bodyPr>
          <a:lstStyle/>
          <a:p>
            <a:r>
              <a:rPr lang="en-US" sz="2400" dirty="0">
                <a:solidFill>
                  <a:srgbClr val="C00000"/>
                </a:solidFill>
                <a:latin typeface="Times New Roman" panose="02020603050405020304" pitchFamily="18" charset="0"/>
                <a:cs typeface="Times New Roman" panose="02020603050405020304" pitchFamily="18" charset="0"/>
              </a:rPr>
              <a:t>Computer Peripheral Devices </a:t>
            </a:r>
            <a:r>
              <a:rPr lang="en-US" dirty="0">
                <a:solidFill>
                  <a:srgbClr val="C00000"/>
                </a:solidFill>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955"/>
            <a:ext cx="7620000" cy="698500"/>
          </a:xfrm>
        </p:spPr>
        <p:txBody>
          <a:bodyPr/>
          <a:lstStyle/>
          <a:p>
            <a:r>
              <a:rPr lang="en-US" sz="2400" dirty="0">
                <a:solidFill>
                  <a:srgbClr val="C00000"/>
                </a:solidFill>
                <a:latin typeface="Times New Roman" panose="02020603050405020304" pitchFamily="18" charset="0"/>
                <a:cs typeface="Times New Roman" panose="02020603050405020304" pitchFamily="18" charset="0"/>
              </a:rPr>
              <a:t>History:</a:t>
            </a:r>
          </a:p>
        </p:txBody>
      </p:sp>
      <p:sp>
        <p:nvSpPr>
          <p:cNvPr id="3" name="Content Placeholder 2"/>
          <p:cNvSpPr>
            <a:spLocks noGrp="1"/>
          </p:cNvSpPr>
          <p:nvPr>
            <p:ph idx="1"/>
          </p:nvPr>
        </p:nvSpPr>
        <p:spPr>
          <a:xfrm>
            <a:off x="457200" y="974090"/>
            <a:ext cx="7620000" cy="5426710"/>
          </a:xfrm>
        </p:spPr>
        <p:txBody>
          <a:bodyPr>
            <a:normAutofit/>
          </a:bodyPr>
          <a:lstStyle/>
          <a:p>
            <a:r>
              <a:rPr lang="en-US" sz="2400" dirty="0">
                <a:latin typeface="Times New Roman" panose="02020603050405020304" pitchFamily="18" charset="0"/>
                <a:cs typeface="Times New Roman" panose="02020603050405020304" pitchFamily="18" charset="0"/>
              </a:rPr>
              <a:t>Charles Babbage was an English Mathematician.</a:t>
            </a:r>
          </a:p>
          <a:p>
            <a:r>
              <a:rPr lang="en-US" sz="2400" dirty="0">
                <a:latin typeface="Times New Roman" panose="02020603050405020304" pitchFamily="18" charset="0"/>
                <a:cs typeface="Times New Roman" panose="02020603050405020304" pitchFamily="18" charset="0"/>
              </a:rPr>
              <a:t>He is known as the Father of Computers.</a:t>
            </a:r>
          </a:p>
          <a:p>
            <a:r>
              <a:rPr lang="en-US" sz="2400" dirty="0">
                <a:latin typeface="Times New Roman" panose="02020603050405020304" pitchFamily="18" charset="0"/>
                <a:cs typeface="Times New Roman" panose="02020603050405020304" pitchFamily="18" charset="0"/>
              </a:rPr>
              <a:t>He was invented the first analytical computer in the year 1822.</a:t>
            </a:r>
          </a:p>
          <a:p>
            <a:r>
              <a:rPr lang="en-US" sz="2400" dirty="0">
                <a:latin typeface="Times New Roman" panose="02020603050405020304" pitchFamily="18" charset="0"/>
                <a:cs typeface="Times New Roman" panose="02020603050405020304" pitchFamily="18" charset="0"/>
              </a:rPr>
              <a:t>Ada Byron developed a set of </a:t>
            </a:r>
            <a:r>
              <a:rPr lang="en-US" sz="2400" dirty="0" err="1">
                <a:latin typeface="Times New Roman" panose="02020603050405020304" pitchFamily="18" charset="0"/>
                <a:cs typeface="Times New Roman" panose="02020603050405020304" pitchFamily="18" charset="0"/>
              </a:rPr>
              <a:t>of</a:t>
            </a:r>
            <a:r>
              <a:rPr lang="en-US" sz="2400" dirty="0">
                <a:latin typeface="Times New Roman" panose="02020603050405020304" pitchFamily="18" charset="0"/>
                <a:cs typeface="Times New Roman" panose="02020603050405020304" pitchFamily="18" charset="0"/>
              </a:rPr>
              <a:t> instructions used to operate the machine.</a:t>
            </a:r>
          </a:p>
          <a:p>
            <a:r>
              <a:rPr lang="en-US" sz="2400" dirty="0">
                <a:latin typeface="Times New Roman" panose="02020603050405020304" pitchFamily="18" charset="0"/>
                <a:cs typeface="Times New Roman" panose="02020603050405020304" pitchFamily="18" charset="0"/>
              </a:rPr>
              <a:t>Analytical engine was extended by Atana Soff and Clifford Bery using electronic components.</a:t>
            </a:r>
          </a:p>
          <a:p>
            <a:r>
              <a:rPr lang="en-US" sz="2400" dirty="0">
                <a:latin typeface="Times New Roman" panose="02020603050405020304" pitchFamily="18" charset="0"/>
                <a:cs typeface="Times New Roman" panose="02020603050405020304" pitchFamily="18" charset="0"/>
              </a:rPr>
              <a:t>This machine was known as ABC (Atana Soff Bery Computer) but it required a human operator to give the instructions but it was unable to internally store the replaceable set of instructions. </a:t>
            </a:r>
          </a:p>
          <a:p>
            <a:pPr marL="114300" indent="0">
              <a:buNone/>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41985"/>
            <a:ext cx="7620000" cy="5758815"/>
          </a:xfrm>
        </p:spPr>
        <p:txBody>
          <a:bodyPr>
            <a:normAutofit/>
          </a:bodyPr>
          <a:lstStyle/>
          <a:p>
            <a:endParaRPr lang="en-US" dirty="0">
              <a:sym typeface="+mn-ea"/>
            </a:endParaRPr>
          </a:p>
          <a:p>
            <a:r>
              <a:rPr lang="en-US" sz="2400" dirty="0">
                <a:latin typeface="Times New Roman" panose="02020603050405020304" pitchFamily="18" charset="0"/>
                <a:cs typeface="Times New Roman" panose="02020603050405020304" pitchFamily="18" charset="0"/>
                <a:sym typeface="+mn-ea"/>
              </a:rPr>
              <a:t>Next extension is done by </a:t>
            </a:r>
            <a:r>
              <a:rPr lang="en-US" sz="2400" dirty="0" err="1">
                <a:latin typeface="Times New Roman" panose="02020603050405020304" pitchFamily="18" charset="0"/>
                <a:cs typeface="Times New Roman" panose="02020603050405020304" pitchFamily="18" charset="0"/>
                <a:sym typeface="+mn-ea"/>
              </a:rPr>
              <a:t>Dr.Mauchly</a:t>
            </a:r>
            <a:r>
              <a:rPr lang="en-US" sz="2400" dirty="0">
                <a:latin typeface="Times New Roman" panose="02020603050405020304" pitchFamily="18" charset="0"/>
                <a:cs typeface="Times New Roman" panose="02020603050405020304" pitchFamily="18" charset="0"/>
                <a:sym typeface="+mn-ea"/>
              </a:rPr>
              <a:t> who has developed a machine called ENIAC which stands for “Electrical Numerical Integrated And Computer”.</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ENIAC machine could perform the calculations but the storage requirement was not satisfied.</a:t>
            </a:r>
          </a:p>
          <a:p>
            <a:r>
              <a:rPr lang="en-US" sz="2400" dirty="0">
                <a:latin typeface="Times New Roman" panose="02020603050405020304" pitchFamily="18" charset="0"/>
                <a:cs typeface="Times New Roman" panose="02020603050405020304" pitchFamily="18" charset="0"/>
              </a:rPr>
              <a:t>The final goal of stored program computer which can internally store the  data as well as the instructions  is </a:t>
            </a:r>
            <a:r>
              <a:rPr lang="en-US" sz="2400" dirty="0" err="1">
                <a:latin typeface="Times New Roman" panose="02020603050405020304" pitchFamily="18" charset="0"/>
                <a:cs typeface="Times New Roman" panose="02020603050405020304" pitchFamily="18" charset="0"/>
              </a:rPr>
              <a:t>acheived</a:t>
            </a:r>
            <a:r>
              <a:rPr lang="en-US" sz="2400" dirty="0">
                <a:latin typeface="Times New Roman" panose="02020603050405020304" pitchFamily="18" charset="0"/>
                <a:cs typeface="Times New Roman" panose="02020603050405020304" pitchFamily="18" charset="0"/>
              </a:rPr>
              <a:t> by Cambridge University in 1949 which is known as EDSAC (Electronic Delayed Storage Automatic Computer).</a:t>
            </a:r>
          </a:p>
          <a:p>
            <a:r>
              <a:rPr lang="en-US" sz="2400" dirty="0">
                <a:latin typeface="Times New Roman" panose="02020603050405020304" pitchFamily="18" charset="0"/>
                <a:cs typeface="Times New Roman" panose="02020603050405020304" pitchFamily="18" charset="0"/>
              </a:rPr>
              <a:t>In addition to performing calculations the EDSAC could store both the data and instructions that directed the computer operations.</a:t>
            </a:r>
          </a:p>
          <a:p>
            <a:endParaRPr lang="en-US" dirty="0"/>
          </a:p>
          <a:p>
            <a:endParaRPr lang="en-US" dirty="0"/>
          </a:p>
          <a:p>
            <a:pPr marL="114300" indent="0">
              <a:buNone/>
            </a:pPr>
            <a:endParaRPr lang="en-US"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ABLE_ENDDRAG_ORIGIN_RECT" val="606*431"/>
  <p:tag name="TABLE_ENDDRAG_RECT" val="30*72*606*43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Adjacency</Template>
  <TotalTime>24</TotalTime>
  <Words>3057</Words>
  <Application>Microsoft Office PowerPoint</Application>
  <PresentationFormat>On-screen Show (4:3)</PresentationFormat>
  <Paragraphs>404</Paragraphs>
  <Slides>45</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Cambria</vt:lpstr>
      <vt:lpstr>Times New Roman</vt:lpstr>
      <vt:lpstr>Wingdings</vt:lpstr>
      <vt:lpstr>Adjacency</vt:lpstr>
      <vt:lpstr>FUNDAMENTALS OF COMPUTERS</vt:lpstr>
      <vt:lpstr>UNIT-I Introduction to computers</vt:lpstr>
      <vt:lpstr>PowerPoint Presentation</vt:lpstr>
      <vt:lpstr>PowerPoint Presentation</vt:lpstr>
      <vt:lpstr>PowerPoint Presentation</vt:lpstr>
      <vt:lpstr>PowerPoint Presentation</vt:lpstr>
      <vt:lpstr>PowerPoint Presentation</vt:lpstr>
      <vt:lpstr>History: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Application Areas of Computers: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ADVANTAGES OF COMPUTERS:</vt:lpstr>
      <vt:lpstr>DIS ADVANTAGES OF USING COMPUTERS:</vt:lpstr>
      <vt:lpstr>Basic Organization of a Computer</vt:lpstr>
      <vt:lpstr>Input and Output Devices</vt:lpstr>
      <vt:lpstr> Hard Copy Devices:</vt:lpstr>
      <vt:lpstr>Soft Copy Devices:</vt:lpstr>
      <vt:lpstr>Soft Copy and Hard Copy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 ESSENTIALS</dc:title>
  <dc:creator/>
  <cp:lastModifiedBy>veer raju</cp:lastModifiedBy>
  <cp:revision>126</cp:revision>
  <dcterms:created xsi:type="dcterms:W3CDTF">2006-08-16T00:00:00Z</dcterms:created>
  <dcterms:modified xsi:type="dcterms:W3CDTF">2025-10-08T05:49:26Z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93DD0662C1394E22AC957545ADCFE6C1_13</vt:lpwstr>
  </property>
  <property fmtid="{D5CDD505-2E9C-101B-9397-08002B2CF9AE}" pid="3" name="KSOProductBuildVer">
    <vt:lpwstr>1033-12.2.0.18283</vt:lpwstr>
  </property>
</Properties>
</file>

<file path=docProps/thumbnail.jpeg>
</file>